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04" r:id="rId3"/>
    <p:sldId id="256" r:id="rId4"/>
    <p:sldId id="263" r:id="rId5"/>
    <p:sldId id="264" r:id="rId6"/>
    <p:sldId id="266" r:id="rId7"/>
    <p:sldId id="267" r:id="rId8"/>
    <p:sldId id="268" r:id="rId9"/>
    <p:sldId id="292" r:id="rId10"/>
    <p:sldId id="257" r:id="rId11"/>
    <p:sldId id="270" r:id="rId12"/>
    <p:sldId id="271" r:id="rId13"/>
    <p:sldId id="272" r:id="rId14"/>
    <p:sldId id="291" r:id="rId15"/>
    <p:sldId id="275" r:id="rId16"/>
    <p:sldId id="290" r:id="rId17"/>
    <p:sldId id="274" r:id="rId18"/>
    <p:sldId id="289" r:id="rId19"/>
    <p:sldId id="294" r:id="rId20"/>
    <p:sldId id="277" r:id="rId21"/>
    <p:sldId id="281" r:id="rId22"/>
    <p:sldId id="282" r:id="rId23"/>
    <p:sldId id="283" r:id="rId24"/>
    <p:sldId id="284" r:id="rId25"/>
    <p:sldId id="285" r:id="rId26"/>
    <p:sldId id="286" r:id="rId27"/>
    <p:sldId id="280" r:id="rId28"/>
    <p:sldId id="287" r:id="rId29"/>
    <p:sldId id="288" r:id="rId30"/>
    <p:sldId id="306" r:id="rId31"/>
    <p:sldId id="296" r:id="rId32"/>
    <p:sldId id="293" r:id="rId33"/>
    <p:sldId id="298" r:id="rId34"/>
    <p:sldId id="297" r:id="rId35"/>
    <p:sldId id="299" r:id="rId36"/>
    <p:sldId id="300" r:id="rId37"/>
    <p:sldId id="301" r:id="rId38"/>
    <p:sldId id="302" r:id="rId39"/>
    <p:sldId id="305" r:id="rId40"/>
    <p:sldId id="303" r:id="rId41"/>
    <p:sldId id="307" r:id="rId42"/>
    <p:sldId id="308" r:id="rId43"/>
    <p:sldId id="309" r:id="rId44"/>
    <p:sldId id="311" r:id="rId45"/>
    <p:sldId id="312" r:id="rId46"/>
    <p:sldId id="314" r:id="rId47"/>
    <p:sldId id="310" r:id="rId48"/>
    <p:sldId id="31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07B2"/>
    <a:srgbClr val="FFB3F1"/>
    <a:srgbClr val="5D035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0" autoAdjust="0"/>
    <p:restoredTop sz="94660"/>
  </p:normalViewPr>
  <p:slideViewPr>
    <p:cSldViewPr snapToObjects="1">
      <p:cViewPr>
        <p:scale>
          <a:sx n="100" d="100"/>
          <a:sy n="100" d="100"/>
        </p:scale>
        <p:origin x="-1860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4525350841776394E-2"/>
          <c:y val="8.3317083777980264E-2"/>
          <c:w val="0.90536281876539459"/>
          <c:h val="0.72122026479093615"/>
        </c:manualLayout>
      </c:layout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Sheet1!$A:$A</c:f>
              <c:numCache>
                <c:formatCode>General</c:formatCode>
                <c:ptCount val="1048576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-9.7000000000000011</c:v>
                </c:pt>
                <c:pt idx="4">
                  <c:v>-9.6000000000000014</c:v>
                </c:pt>
                <c:pt idx="5">
                  <c:v>-9.5000000000000018</c:v>
                </c:pt>
                <c:pt idx="6">
                  <c:v>-9.4000000000000021</c:v>
                </c:pt>
                <c:pt idx="7">
                  <c:v>-9.3000000000000025</c:v>
                </c:pt>
                <c:pt idx="8">
                  <c:v>-9.2000000000000028</c:v>
                </c:pt>
                <c:pt idx="9">
                  <c:v>-9.1000000000000032</c:v>
                </c:pt>
                <c:pt idx="10">
                  <c:v>-9.0000000000000036</c:v>
                </c:pt>
                <c:pt idx="11">
                  <c:v>-8.9000000000000039</c:v>
                </c:pt>
                <c:pt idx="12">
                  <c:v>-8.8000000000000043</c:v>
                </c:pt>
                <c:pt idx="13">
                  <c:v>-8.7000000000000046</c:v>
                </c:pt>
                <c:pt idx="14">
                  <c:v>-8.600000000000005</c:v>
                </c:pt>
                <c:pt idx="15">
                  <c:v>-8.5000000000000053</c:v>
                </c:pt>
                <c:pt idx="16">
                  <c:v>-8.4000000000000057</c:v>
                </c:pt>
                <c:pt idx="17">
                  <c:v>-8.300000000000006</c:v>
                </c:pt>
                <c:pt idx="18">
                  <c:v>-8.2000000000000064</c:v>
                </c:pt>
                <c:pt idx="19">
                  <c:v>-8.1000000000000068</c:v>
                </c:pt>
                <c:pt idx="20">
                  <c:v>-8.0000000000000071</c:v>
                </c:pt>
                <c:pt idx="21">
                  <c:v>-7.9000000000000075</c:v>
                </c:pt>
                <c:pt idx="22">
                  <c:v>-7.8000000000000078</c:v>
                </c:pt>
                <c:pt idx="23">
                  <c:v>-7.7000000000000082</c:v>
                </c:pt>
                <c:pt idx="24">
                  <c:v>-7.6000000000000085</c:v>
                </c:pt>
                <c:pt idx="25">
                  <c:v>-7.5000000000000089</c:v>
                </c:pt>
                <c:pt idx="26">
                  <c:v>-7.4000000000000092</c:v>
                </c:pt>
                <c:pt idx="27">
                  <c:v>-7.3000000000000096</c:v>
                </c:pt>
                <c:pt idx="28">
                  <c:v>-7.2000000000000099</c:v>
                </c:pt>
                <c:pt idx="29">
                  <c:v>-7.1000000000000103</c:v>
                </c:pt>
                <c:pt idx="30">
                  <c:v>-7.0000000000000107</c:v>
                </c:pt>
                <c:pt idx="31">
                  <c:v>-6.900000000000011</c:v>
                </c:pt>
                <c:pt idx="32">
                  <c:v>-6.8000000000000114</c:v>
                </c:pt>
                <c:pt idx="33">
                  <c:v>-6.7000000000000117</c:v>
                </c:pt>
                <c:pt idx="34">
                  <c:v>-6.6000000000000121</c:v>
                </c:pt>
                <c:pt idx="35">
                  <c:v>-6.5000000000000124</c:v>
                </c:pt>
                <c:pt idx="36">
                  <c:v>-6.4000000000000128</c:v>
                </c:pt>
                <c:pt idx="37">
                  <c:v>-6.3000000000000131</c:v>
                </c:pt>
                <c:pt idx="38">
                  <c:v>-6.2000000000000135</c:v>
                </c:pt>
                <c:pt idx="39">
                  <c:v>-6.1000000000000139</c:v>
                </c:pt>
                <c:pt idx="40">
                  <c:v>-6.0000000000000142</c:v>
                </c:pt>
                <c:pt idx="41">
                  <c:v>-5.9000000000000146</c:v>
                </c:pt>
                <c:pt idx="42">
                  <c:v>-5.8000000000000149</c:v>
                </c:pt>
                <c:pt idx="43">
                  <c:v>-5.7000000000000153</c:v>
                </c:pt>
                <c:pt idx="44">
                  <c:v>-5.6000000000000156</c:v>
                </c:pt>
                <c:pt idx="45">
                  <c:v>-5.500000000000016</c:v>
                </c:pt>
                <c:pt idx="46">
                  <c:v>-5.4000000000000163</c:v>
                </c:pt>
                <c:pt idx="47">
                  <c:v>-5.3000000000000167</c:v>
                </c:pt>
                <c:pt idx="48">
                  <c:v>-5.2000000000000171</c:v>
                </c:pt>
                <c:pt idx="49">
                  <c:v>-5.1000000000000174</c:v>
                </c:pt>
                <c:pt idx="50">
                  <c:v>-5.0000000000000178</c:v>
                </c:pt>
                <c:pt idx="51">
                  <c:v>-4.9000000000000181</c:v>
                </c:pt>
                <c:pt idx="52">
                  <c:v>-4.8000000000000185</c:v>
                </c:pt>
                <c:pt idx="53">
                  <c:v>-4.7000000000000188</c:v>
                </c:pt>
                <c:pt idx="54">
                  <c:v>-4.6000000000000192</c:v>
                </c:pt>
                <c:pt idx="55">
                  <c:v>-4.5000000000000195</c:v>
                </c:pt>
                <c:pt idx="56">
                  <c:v>-4.4000000000000199</c:v>
                </c:pt>
                <c:pt idx="57">
                  <c:v>-4.3000000000000203</c:v>
                </c:pt>
                <c:pt idx="58">
                  <c:v>-4.2000000000000206</c:v>
                </c:pt>
                <c:pt idx="59">
                  <c:v>-4.100000000000021</c:v>
                </c:pt>
                <c:pt idx="60">
                  <c:v>-4.0000000000000213</c:v>
                </c:pt>
                <c:pt idx="61">
                  <c:v>-3.9000000000000212</c:v>
                </c:pt>
                <c:pt idx="62">
                  <c:v>-3.8000000000000211</c:v>
                </c:pt>
                <c:pt idx="63">
                  <c:v>-3.700000000000021</c:v>
                </c:pt>
                <c:pt idx="64">
                  <c:v>-3.600000000000021</c:v>
                </c:pt>
                <c:pt idx="65">
                  <c:v>-3.5000000000000209</c:v>
                </c:pt>
                <c:pt idx="66">
                  <c:v>-3.4000000000000208</c:v>
                </c:pt>
                <c:pt idx="67">
                  <c:v>-3.3000000000000207</c:v>
                </c:pt>
                <c:pt idx="68">
                  <c:v>-3.2000000000000206</c:v>
                </c:pt>
                <c:pt idx="69">
                  <c:v>-3.1000000000000205</c:v>
                </c:pt>
                <c:pt idx="70">
                  <c:v>-3.0000000000000204</c:v>
                </c:pt>
                <c:pt idx="71">
                  <c:v>-2.9000000000000203</c:v>
                </c:pt>
                <c:pt idx="72">
                  <c:v>-2.8000000000000203</c:v>
                </c:pt>
                <c:pt idx="73">
                  <c:v>-2.7000000000000202</c:v>
                </c:pt>
                <c:pt idx="74">
                  <c:v>-2.6000000000000201</c:v>
                </c:pt>
                <c:pt idx="75">
                  <c:v>-2.50000000000002</c:v>
                </c:pt>
                <c:pt idx="76">
                  <c:v>-2.4000000000000199</c:v>
                </c:pt>
                <c:pt idx="77">
                  <c:v>-2.3000000000000198</c:v>
                </c:pt>
                <c:pt idx="78">
                  <c:v>-2.2000000000000197</c:v>
                </c:pt>
                <c:pt idx="79">
                  <c:v>-2.1000000000000196</c:v>
                </c:pt>
                <c:pt idx="80">
                  <c:v>-2.0000000000000195</c:v>
                </c:pt>
                <c:pt idx="81">
                  <c:v>-1.9000000000000195</c:v>
                </c:pt>
                <c:pt idx="82">
                  <c:v>-1.8000000000000194</c:v>
                </c:pt>
                <c:pt idx="83">
                  <c:v>-1.7000000000000193</c:v>
                </c:pt>
                <c:pt idx="84">
                  <c:v>-1.6000000000000192</c:v>
                </c:pt>
                <c:pt idx="85">
                  <c:v>-1.5000000000000191</c:v>
                </c:pt>
                <c:pt idx="86">
                  <c:v>-1.400000000000019</c:v>
                </c:pt>
                <c:pt idx="87">
                  <c:v>-1.3000000000000189</c:v>
                </c:pt>
                <c:pt idx="88">
                  <c:v>-1.2000000000000188</c:v>
                </c:pt>
                <c:pt idx="89">
                  <c:v>-1.1000000000000187</c:v>
                </c:pt>
                <c:pt idx="90">
                  <c:v>-1.0000000000000187</c:v>
                </c:pt>
                <c:pt idx="91">
                  <c:v>-0.90000000000001867</c:v>
                </c:pt>
                <c:pt idx="92">
                  <c:v>-0.8000000000000187</c:v>
                </c:pt>
                <c:pt idx="93">
                  <c:v>-0.70000000000001872</c:v>
                </c:pt>
                <c:pt idx="94">
                  <c:v>-0.60000000000001874</c:v>
                </c:pt>
                <c:pt idx="95">
                  <c:v>-0.50000000000001876</c:v>
                </c:pt>
                <c:pt idx="96">
                  <c:v>-0.40000000000001878</c:v>
                </c:pt>
                <c:pt idx="97">
                  <c:v>-0.30000000000001881</c:v>
                </c:pt>
                <c:pt idx="98">
                  <c:v>-0.2000000000000188</c:v>
                </c:pt>
                <c:pt idx="99">
                  <c:v>-0.1000000000000188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0.30000000000000004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0.79999999999999993</c:v>
                </c:pt>
                <c:pt idx="109">
                  <c:v>0.89999999999999991</c:v>
                </c:pt>
                <c:pt idx="110">
                  <c:v>0.99999999999999989</c:v>
                </c:pt>
                <c:pt idx="111">
                  <c:v>1.0999999999999999</c:v>
                </c:pt>
                <c:pt idx="112">
                  <c:v>1.2</c:v>
                </c:pt>
                <c:pt idx="113">
                  <c:v>1.3</c:v>
                </c:pt>
                <c:pt idx="114">
                  <c:v>1.4000000000000001</c:v>
                </c:pt>
                <c:pt idx="115">
                  <c:v>1.5000000000000002</c:v>
                </c:pt>
                <c:pt idx="116">
                  <c:v>1.6000000000000003</c:v>
                </c:pt>
                <c:pt idx="117">
                  <c:v>1.7000000000000004</c:v>
                </c:pt>
                <c:pt idx="118">
                  <c:v>1.8000000000000005</c:v>
                </c:pt>
                <c:pt idx="119">
                  <c:v>1.9000000000000006</c:v>
                </c:pt>
                <c:pt idx="120">
                  <c:v>2.0000000000000004</c:v>
                </c:pt>
                <c:pt idx="121">
                  <c:v>2.1000000000000005</c:v>
                </c:pt>
                <c:pt idx="122">
                  <c:v>2.2000000000000006</c:v>
                </c:pt>
                <c:pt idx="123">
                  <c:v>2.3000000000000007</c:v>
                </c:pt>
                <c:pt idx="124">
                  <c:v>2.4000000000000008</c:v>
                </c:pt>
                <c:pt idx="125">
                  <c:v>2.5000000000000009</c:v>
                </c:pt>
                <c:pt idx="126">
                  <c:v>2.600000000000001</c:v>
                </c:pt>
                <c:pt idx="127">
                  <c:v>2.7000000000000011</c:v>
                </c:pt>
                <c:pt idx="128">
                  <c:v>2.8000000000000012</c:v>
                </c:pt>
                <c:pt idx="129">
                  <c:v>2.9000000000000012</c:v>
                </c:pt>
                <c:pt idx="130">
                  <c:v>3.0000000000000013</c:v>
                </c:pt>
                <c:pt idx="131">
                  <c:v>3.1000000000000014</c:v>
                </c:pt>
                <c:pt idx="132">
                  <c:v>3.2000000000000015</c:v>
                </c:pt>
                <c:pt idx="133">
                  <c:v>3.3000000000000016</c:v>
                </c:pt>
                <c:pt idx="134">
                  <c:v>3.4000000000000017</c:v>
                </c:pt>
                <c:pt idx="135">
                  <c:v>3.5000000000000018</c:v>
                </c:pt>
                <c:pt idx="136">
                  <c:v>3.6000000000000019</c:v>
                </c:pt>
                <c:pt idx="137">
                  <c:v>3.700000000000002</c:v>
                </c:pt>
                <c:pt idx="138">
                  <c:v>3.800000000000002</c:v>
                </c:pt>
                <c:pt idx="139">
                  <c:v>3.9000000000000021</c:v>
                </c:pt>
                <c:pt idx="140">
                  <c:v>4.0000000000000018</c:v>
                </c:pt>
                <c:pt idx="141">
                  <c:v>4.1000000000000014</c:v>
                </c:pt>
                <c:pt idx="142">
                  <c:v>4.2000000000000011</c:v>
                </c:pt>
                <c:pt idx="143">
                  <c:v>4.3000000000000007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4.6999999999999993</c:v>
                </c:pt>
                <c:pt idx="148">
                  <c:v>4.7999999999999989</c:v>
                </c:pt>
                <c:pt idx="149">
                  <c:v>4.8999999999999986</c:v>
                </c:pt>
                <c:pt idx="150">
                  <c:v>4.9999999999999982</c:v>
                </c:pt>
                <c:pt idx="151">
                  <c:v>5.0999999999999979</c:v>
                </c:pt>
                <c:pt idx="152">
                  <c:v>5.1999999999999975</c:v>
                </c:pt>
                <c:pt idx="153">
                  <c:v>5.2999999999999972</c:v>
                </c:pt>
                <c:pt idx="154">
                  <c:v>5.3999999999999968</c:v>
                </c:pt>
                <c:pt idx="155">
                  <c:v>5.4999999999999964</c:v>
                </c:pt>
                <c:pt idx="156">
                  <c:v>5.5999999999999961</c:v>
                </c:pt>
                <c:pt idx="157">
                  <c:v>5.6999999999999957</c:v>
                </c:pt>
                <c:pt idx="158">
                  <c:v>5.7999999999999954</c:v>
                </c:pt>
                <c:pt idx="159">
                  <c:v>5.899999999999995</c:v>
                </c:pt>
                <c:pt idx="160">
                  <c:v>5.9999999999999947</c:v>
                </c:pt>
                <c:pt idx="161">
                  <c:v>6.0999999999999943</c:v>
                </c:pt>
                <c:pt idx="162">
                  <c:v>6.199999999999994</c:v>
                </c:pt>
                <c:pt idx="163">
                  <c:v>6.2999999999999936</c:v>
                </c:pt>
                <c:pt idx="164">
                  <c:v>6.3999999999999932</c:v>
                </c:pt>
                <c:pt idx="165">
                  <c:v>6.4999999999999929</c:v>
                </c:pt>
                <c:pt idx="166">
                  <c:v>6.5999999999999925</c:v>
                </c:pt>
                <c:pt idx="167">
                  <c:v>6.6999999999999922</c:v>
                </c:pt>
                <c:pt idx="168">
                  <c:v>6.7999999999999918</c:v>
                </c:pt>
                <c:pt idx="169">
                  <c:v>6.8999999999999915</c:v>
                </c:pt>
                <c:pt idx="170">
                  <c:v>6.9999999999999911</c:v>
                </c:pt>
                <c:pt idx="171">
                  <c:v>7.0999999999999908</c:v>
                </c:pt>
                <c:pt idx="172">
                  <c:v>7.1999999999999904</c:v>
                </c:pt>
                <c:pt idx="173">
                  <c:v>7.2999999999999901</c:v>
                </c:pt>
                <c:pt idx="174">
                  <c:v>7.3999999999999897</c:v>
                </c:pt>
                <c:pt idx="175">
                  <c:v>7.4999999999999893</c:v>
                </c:pt>
                <c:pt idx="176">
                  <c:v>7.599999999999989</c:v>
                </c:pt>
                <c:pt idx="177">
                  <c:v>7.6999999999999886</c:v>
                </c:pt>
                <c:pt idx="178">
                  <c:v>7.7999999999999883</c:v>
                </c:pt>
                <c:pt idx="179">
                  <c:v>7.8999999999999879</c:v>
                </c:pt>
                <c:pt idx="180">
                  <c:v>7.9999999999999876</c:v>
                </c:pt>
                <c:pt idx="181">
                  <c:v>8.0999999999999872</c:v>
                </c:pt>
                <c:pt idx="182">
                  <c:v>8.1999999999999869</c:v>
                </c:pt>
                <c:pt idx="183">
                  <c:v>8.2999999999999865</c:v>
                </c:pt>
                <c:pt idx="184">
                  <c:v>8.3999999999999861</c:v>
                </c:pt>
                <c:pt idx="185">
                  <c:v>8.4999999999999858</c:v>
                </c:pt>
                <c:pt idx="186">
                  <c:v>8.5999999999999854</c:v>
                </c:pt>
                <c:pt idx="187">
                  <c:v>8.6999999999999851</c:v>
                </c:pt>
                <c:pt idx="188">
                  <c:v>8.7999999999999847</c:v>
                </c:pt>
                <c:pt idx="189">
                  <c:v>8.8999999999999844</c:v>
                </c:pt>
                <c:pt idx="190">
                  <c:v>8.999999999999984</c:v>
                </c:pt>
                <c:pt idx="191">
                  <c:v>9.0999999999999837</c:v>
                </c:pt>
                <c:pt idx="192">
                  <c:v>9.1999999999999833</c:v>
                </c:pt>
                <c:pt idx="193">
                  <c:v>9.2999999999999829</c:v>
                </c:pt>
                <c:pt idx="194">
                  <c:v>9.3999999999999826</c:v>
                </c:pt>
                <c:pt idx="195">
                  <c:v>9.4999999999999822</c:v>
                </c:pt>
                <c:pt idx="196">
                  <c:v>9.5999999999999819</c:v>
                </c:pt>
                <c:pt idx="197">
                  <c:v>9.6999999999999815</c:v>
                </c:pt>
                <c:pt idx="198">
                  <c:v>9.7999999999999812</c:v>
                </c:pt>
                <c:pt idx="199">
                  <c:v>9.8999999999999808</c:v>
                </c:pt>
                <c:pt idx="200">
                  <c:v>9.9999999999999805</c:v>
                </c:pt>
              </c:numCache>
            </c:numRef>
          </c:cat>
          <c:val>
            <c:numRef>
              <c:f>Sheet1!$B$1:$B$212</c:f>
              <c:numCache>
                <c:formatCode>General</c:formatCode>
                <c:ptCount val="212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6.1279739616602373E-5</c:v>
                </c:pt>
                <c:pt idx="4">
                  <c:v>6.7724149619770109E-5</c:v>
                </c:pt>
                <c:pt idx="5">
                  <c:v>7.4846227510611094E-5</c:v>
                </c:pt>
                <c:pt idx="6">
                  <c:v>8.2717222851666239E-5</c:v>
                </c:pt>
                <c:pt idx="7">
                  <c:v>9.1415873852161264E-5</c:v>
                </c:pt>
                <c:pt idx="8">
                  <c:v>1.0102919390777254E-4</c:v>
                </c:pt>
                <c:pt idx="9">
                  <c:v>1.1165334062956235E-4</c:v>
                </c:pt>
                <c:pt idx="10">
                  <c:v>1.2339457598623129E-4</c:v>
                </c:pt>
                <c:pt idx="11">
                  <c:v>1.3637032707949654E-4</c:v>
                </c:pt>
                <c:pt idx="12">
                  <c:v>1.5071035805975686E-4</c:v>
                </c:pt>
                <c:pt idx="13">
                  <c:v>1.6655806477733519E-4</c:v>
                </c:pt>
                <c:pt idx="14">
                  <c:v>1.8407190496342303E-4</c:v>
                </c:pt>
                <c:pt idx="15">
                  <c:v>2.0342697805520542E-4</c:v>
                </c:pt>
                <c:pt idx="16">
                  <c:v>2.2481677023329411E-4</c:v>
                </c:pt>
                <c:pt idx="17">
                  <c:v>2.4845508183933296E-4</c:v>
                </c:pt>
                <c:pt idx="18">
                  <c:v>2.7457815610133096E-4</c:v>
                </c:pt>
                <c:pt idx="19">
                  <c:v>3.0344703002891705E-4</c:v>
                </c:pt>
                <c:pt idx="20">
                  <c:v>3.3535013046647572E-4</c:v>
                </c:pt>
                <c:pt idx="21">
                  <c:v>3.7060614062639388E-4</c:v>
                </c:pt>
                <c:pt idx="22">
                  <c:v>4.0956716498604718E-4</c:v>
                </c:pt>
                <c:pt idx="23">
                  <c:v>4.5262222324053138E-4</c:v>
                </c:pt>
                <c:pt idx="24">
                  <c:v>5.0020110707955988E-4</c:v>
                </c:pt>
                <c:pt idx="25">
                  <c:v>5.5277863692359457E-4</c:v>
                </c:pt>
                <c:pt idx="26">
                  <c:v>6.1087935943439559E-4</c:v>
                </c:pt>
                <c:pt idx="27">
                  <c:v>6.7508273063283161E-4</c:v>
                </c:pt>
                <c:pt idx="28">
                  <c:v>7.4602883383668962E-4</c:v>
                </c:pt>
                <c:pt idx="29">
                  <c:v>8.2442468639828655E-4</c:v>
                </c:pt>
                <c:pt idx="30">
                  <c:v>9.1105119440063563E-4</c:v>
                </c:pt>
                <c:pt idx="31">
                  <c:v>1.0067708200856261E-3</c:v>
                </c:pt>
                <c:pt idx="32">
                  <c:v>1.1125360328603088E-3</c:v>
                </c:pt>
                <c:pt idx="33">
                  <c:v>1.2293986212774061E-3</c:v>
                </c:pt>
                <c:pt idx="34">
                  <c:v>1.3585199504289425E-3</c:v>
                </c:pt>
                <c:pt idx="35">
                  <c:v>1.5011822567369728E-3</c:v>
                </c:pt>
                <c:pt idx="36">
                  <c:v>1.6588010801744009E-3</c:v>
                </c:pt>
                <c:pt idx="37">
                  <c:v>1.8329389424927812E-3</c:v>
                </c:pt>
                <c:pt idx="38">
                  <c:v>2.025320389049855E-3</c:v>
                </c:pt>
                <c:pt idx="39">
                  <c:v>2.2378485212763018E-3</c:v>
                </c:pt>
                <c:pt idx="40">
                  <c:v>2.4726231566347392E-3</c:v>
                </c:pt>
                <c:pt idx="41">
                  <c:v>2.7319607630110201E-3</c:v>
                </c:pt>
                <c:pt idx="42">
                  <c:v>3.018416324708379E-3</c:v>
                </c:pt>
                <c:pt idx="43">
                  <c:v>3.3348073074132944E-3</c:v>
                </c:pt>
                <c:pt idx="44">
                  <c:v>3.6842398994359304E-3</c:v>
                </c:pt>
                <c:pt idx="45">
                  <c:v>4.0701377158960626E-3</c:v>
                </c:pt>
                <c:pt idx="46">
                  <c:v>4.4962731609411071E-3</c:v>
                </c:pt>
                <c:pt idx="47">
                  <c:v>4.966801650056878E-3</c:v>
                </c:pt>
                <c:pt idx="48">
                  <c:v>5.4862988994503125E-3</c:v>
                </c:pt>
                <c:pt idx="49">
                  <c:v>6.0598014915840097E-3</c:v>
                </c:pt>
                <c:pt idx="50">
                  <c:v>6.6928509242847375E-3</c:v>
                </c:pt>
                <c:pt idx="51">
                  <c:v>7.3915413442818406E-3</c:v>
                </c:pt>
                <c:pt idx="52">
                  <c:v>8.1625711531597457E-3</c:v>
                </c:pt>
                <c:pt idx="53">
                  <c:v>9.0132986528476556E-3</c:v>
                </c:pt>
                <c:pt idx="54">
                  <c:v>9.9518018669041315E-3</c:v>
                </c:pt>
                <c:pt idx="55">
                  <c:v>1.0986942630592968E-2</c:v>
                </c:pt>
                <c:pt idx="56">
                  <c:v>1.2128434984274003E-2</c:v>
                </c:pt>
                <c:pt idx="57">
                  <c:v>1.338691782766451E-2</c:v>
                </c:pt>
                <c:pt idx="58">
                  <c:v>1.4774031693272757E-2</c:v>
                </c:pt>
                <c:pt idx="59">
                  <c:v>1.6302499371440602E-2</c:v>
                </c:pt>
                <c:pt idx="60">
                  <c:v>1.7986209962091181E-2</c:v>
                </c:pt>
                <c:pt idx="61">
                  <c:v>1.9840305734077093E-2</c:v>
                </c:pt>
                <c:pt idx="62">
                  <c:v>2.1881270936130022E-2</c:v>
                </c:pt>
                <c:pt idx="63">
                  <c:v>2.4127021417668704E-2</c:v>
                </c:pt>
                <c:pt idx="64">
                  <c:v>2.6596993576865312E-2</c:v>
                </c:pt>
                <c:pt idx="65">
                  <c:v>2.9312230751355722E-2</c:v>
                </c:pt>
                <c:pt idx="66">
                  <c:v>3.2295464698449863E-2</c:v>
                </c:pt>
                <c:pt idx="67">
                  <c:v>3.5571189272635466E-2</c:v>
                </c:pt>
                <c:pt idx="68">
                  <c:v>3.9165722796763586E-2</c:v>
                </c:pt>
                <c:pt idx="69">
                  <c:v>4.3107254941085277E-2</c:v>
                </c:pt>
                <c:pt idx="70">
                  <c:v>4.7425873177565858E-2</c:v>
                </c:pt>
                <c:pt idx="71">
                  <c:v>5.2153563078416731E-2</c:v>
                </c:pt>
                <c:pt idx="72">
                  <c:v>5.7324175898867652E-2</c:v>
                </c:pt>
                <c:pt idx="73">
                  <c:v>6.2973356056995305E-2</c:v>
                </c:pt>
                <c:pt idx="74">
                  <c:v>6.9138420343345525E-2</c:v>
                </c:pt>
                <c:pt idx="75">
                  <c:v>7.5858180021242158E-2</c:v>
                </c:pt>
                <c:pt idx="76">
                  <c:v>8.3172696493920853E-2</c:v>
                </c:pt>
                <c:pt idx="77">
                  <c:v>9.1122961014854495E-2</c:v>
                </c:pt>
                <c:pt idx="78">
                  <c:v>9.9750489119683372E-2</c:v>
                </c:pt>
                <c:pt idx="79">
                  <c:v>0.10909682119561104</c:v>
                </c:pt>
                <c:pt idx="80">
                  <c:v>0.11920292202211551</c:v>
                </c:pt>
                <c:pt idx="81">
                  <c:v>0.13010847436299566</c:v>
                </c:pt>
                <c:pt idx="82">
                  <c:v>0.14185106490048544</c:v>
                </c:pt>
                <c:pt idx="83">
                  <c:v>0.15446526508353217</c:v>
                </c:pt>
                <c:pt idx="84">
                  <c:v>0.16798161486607283</c:v>
                </c:pt>
                <c:pt idx="85">
                  <c:v>0.18242552380635349</c:v>
                </c:pt>
                <c:pt idx="86">
                  <c:v>0.19781611144141523</c:v>
                </c:pt>
                <c:pt idx="87">
                  <c:v>0.2141650169574382</c:v>
                </c:pt>
                <c:pt idx="88">
                  <c:v>0.23147521650097905</c:v>
                </c:pt>
                <c:pt idx="89">
                  <c:v>0.24973989440487893</c:v>
                </c:pt>
                <c:pt idx="90">
                  <c:v>0.2689414213699915</c:v>
                </c:pt>
                <c:pt idx="91">
                  <c:v>0.28905049737499222</c:v>
                </c:pt>
                <c:pt idx="92">
                  <c:v>0.31002551887238355</c:v>
                </c:pt>
                <c:pt idx="93">
                  <c:v>0.33181222783182973</c:v>
                </c:pt>
                <c:pt idx="94">
                  <c:v>0.35434369377420027</c:v>
                </c:pt>
                <c:pt idx="95">
                  <c:v>0.37754066879814102</c:v>
                </c:pt>
                <c:pt idx="96">
                  <c:v>0.4013123398875435</c:v>
                </c:pt>
                <c:pt idx="97">
                  <c:v>0.42555748318833642</c:v>
                </c:pt>
                <c:pt idx="98">
                  <c:v>0.45016600268751744</c:v>
                </c:pt>
                <c:pt idx="99">
                  <c:v>0.47502081252105538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0.8021838885585818</c:v>
                </c:pt>
                <c:pt idx="115">
                  <c:v>0.81757447619364365</c:v>
                </c:pt>
                <c:pt idx="116">
                  <c:v>0.83201838513392457</c:v>
                </c:pt>
                <c:pt idx="117">
                  <c:v>0.84553473491646547</c:v>
                </c:pt>
                <c:pt idx="118">
                  <c:v>0.85814893509951229</c:v>
                </c:pt>
                <c:pt idx="119">
                  <c:v>0.86989152563700234</c:v>
                </c:pt>
                <c:pt idx="120">
                  <c:v>0.88079707797788254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0.90887703898514394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0.96770453530154954</c:v>
                </c:pt>
                <c:pt idx="135">
                  <c:v>0.97068776924864375</c:v>
                </c:pt>
                <c:pt idx="136">
                  <c:v>0.97340300642313426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0.99330714907571505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  <c:pt idx="200">
                  <c:v>0.99995460213129761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625408"/>
        <c:axId val="247469120"/>
      </c:lineChart>
      <c:catAx>
        <c:axId val="300625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47469120"/>
        <c:crossesAt val="0"/>
        <c:auto val="1"/>
        <c:lblAlgn val="ctr"/>
        <c:lblOffset val="100"/>
        <c:tickLblSkip val="10"/>
        <c:tickMarkSkip val="10"/>
        <c:noMultiLvlLbl val="0"/>
      </c:catAx>
      <c:valAx>
        <c:axId val="247469120"/>
        <c:scaling>
          <c:orientation val="minMax"/>
          <c:max val="1"/>
        </c:scaling>
        <c:delete val="0"/>
        <c:axPos val="l"/>
        <c:numFmt formatCode="General" sourceLinked="1"/>
        <c:majorTickMark val="out"/>
        <c:minorTickMark val="none"/>
        <c:tickLblPos val="nextTo"/>
        <c:crossAx val="300625408"/>
        <c:crossesAt val="101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916967410323709"/>
          <c:y val="6.4250692621755617E-2"/>
          <c:w val="0.64787975721784774"/>
          <c:h val="0.79077446048410616"/>
        </c:manualLayout>
      </c:layout>
      <c:barChart>
        <c:barDir val="col"/>
        <c:grouping val="clustered"/>
        <c:varyColors val="0"/>
        <c:ser>
          <c:idx val="0"/>
          <c:order val="0"/>
          <c:tx>
            <c:v>Actual</c:v>
          </c:tx>
          <c:invertIfNegative val="0"/>
          <c:val>
            <c:numRef>
              <c:f>Sheet1!$B$1:$B$10</c:f>
              <c:numCache>
                <c:formatCode>General</c:formatCode>
                <c:ptCount val="10"/>
                <c:pt idx="0">
                  <c:v>0.72</c:v>
                </c:pt>
                <c:pt idx="1">
                  <c:v>0.24</c:v>
                </c:pt>
                <c:pt idx="2">
                  <c:v>0.77</c:v>
                </c:pt>
                <c:pt idx="3">
                  <c:v>0.28999999999999998</c:v>
                </c:pt>
                <c:pt idx="4">
                  <c:v>0.81</c:v>
                </c:pt>
                <c:pt idx="5">
                  <c:v>0.33</c:v>
                </c:pt>
                <c:pt idx="6">
                  <c:v>0.86</c:v>
                </c:pt>
                <c:pt idx="7">
                  <c:v>0.38</c:v>
                </c:pt>
                <c:pt idx="8">
                  <c:v>0.9</c:v>
                </c:pt>
                <c:pt idx="9">
                  <c:v>0.43</c:v>
                </c:pt>
              </c:numCache>
            </c:numRef>
          </c:val>
        </c:ser>
        <c:ser>
          <c:idx val="1"/>
          <c:order val="1"/>
          <c:tx>
            <c:v>Predicted</c:v>
          </c:tx>
          <c:invertIfNegative val="0"/>
          <c:val>
            <c:numRef>
              <c:f>Sheet1!$C$1:$C$10</c:f>
              <c:numCache>
                <c:formatCode>General</c:formatCode>
                <c:ptCount val="10"/>
                <c:pt idx="0">
                  <c:v>0.67</c:v>
                </c:pt>
                <c:pt idx="1">
                  <c:v>0.08</c:v>
                </c:pt>
                <c:pt idx="2">
                  <c:v>0.85</c:v>
                </c:pt>
                <c:pt idx="3">
                  <c:v>0.22</c:v>
                </c:pt>
                <c:pt idx="4">
                  <c:v>0.88</c:v>
                </c:pt>
                <c:pt idx="5">
                  <c:v>0.38</c:v>
                </c:pt>
                <c:pt idx="6">
                  <c:v>0.88</c:v>
                </c:pt>
                <c:pt idx="7">
                  <c:v>0.44</c:v>
                </c:pt>
                <c:pt idx="8">
                  <c:v>0.97</c:v>
                </c:pt>
                <c:pt idx="9">
                  <c:v>0.54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3535616"/>
        <c:axId val="300815424"/>
      </c:barChart>
      <c:catAx>
        <c:axId val="303535616"/>
        <c:scaling>
          <c:orientation val="minMax"/>
        </c:scaling>
        <c:delete val="0"/>
        <c:axPos val="b"/>
        <c:majorTickMark val="out"/>
        <c:minorTickMark val="none"/>
        <c:tickLblPos val="nextTo"/>
        <c:crossAx val="300815424"/>
        <c:crosses val="autoZero"/>
        <c:auto val="1"/>
        <c:lblAlgn val="ctr"/>
        <c:lblOffset val="100"/>
        <c:noMultiLvlLbl val="0"/>
      </c:catAx>
      <c:valAx>
        <c:axId val="3008154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035356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Number Of Plays</c:v>
          </c:tx>
          <c:invertIfNegative val="0"/>
          <c:val>
            <c:numRef>
              <c:f>Sheet1!$D$1:$D$10</c:f>
              <c:numCache>
                <c:formatCode>General</c:formatCode>
                <c:ptCount val="10"/>
                <c:pt idx="0">
                  <c:v>11264</c:v>
                </c:pt>
                <c:pt idx="1">
                  <c:v>6805</c:v>
                </c:pt>
                <c:pt idx="2">
                  <c:v>11815</c:v>
                </c:pt>
                <c:pt idx="3">
                  <c:v>7356</c:v>
                </c:pt>
                <c:pt idx="4">
                  <c:v>12229</c:v>
                </c:pt>
                <c:pt idx="5">
                  <c:v>7774</c:v>
                </c:pt>
                <c:pt idx="6">
                  <c:v>12792</c:v>
                </c:pt>
                <c:pt idx="7">
                  <c:v>7936</c:v>
                </c:pt>
                <c:pt idx="8">
                  <c:v>13555</c:v>
                </c:pt>
                <c:pt idx="9">
                  <c:v>8474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3536128"/>
        <c:axId val="300817152"/>
      </c:barChart>
      <c:catAx>
        <c:axId val="303536128"/>
        <c:scaling>
          <c:orientation val="minMax"/>
        </c:scaling>
        <c:delete val="0"/>
        <c:axPos val="b"/>
        <c:majorTickMark val="out"/>
        <c:minorTickMark val="none"/>
        <c:tickLblPos val="nextTo"/>
        <c:crossAx val="300817152"/>
        <c:crosses val="autoZero"/>
        <c:auto val="1"/>
        <c:lblAlgn val="ctr"/>
        <c:lblOffset val="100"/>
        <c:noMultiLvlLbl val="0"/>
      </c:catAx>
      <c:valAx>
        <c:axId val="300817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035361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03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14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935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72238" y="336550"/>
            <a:ext cx="6800850" cy="4368800"/>
          </a:xfrm>
          <a:prstGeom prst="rect">
            <a:avLst/>
          </a:prstGeom>
        </p:spPr>
        <p:txBody>
          <a:bodyPr lIns="38404" tIns="19202" rIns="38404" bIns="19202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38125" y="4724400"/>
            <a:ext cx="8667750" cy="1003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238125" y="5759450"/>
            <a:ext cx="866775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800"/>
            </a:lvl1pPr>
            <a:lvl2pPr marL="0" indent="96012" algn="ctr">
              <a:spcBef>
                <a:spcPts val="0"/>
              </a:spcBef>
              <a:buSzTx/>
              <a:buNone/>
              <a:defRPr sz="1800"/>
            </a:lvl2pPr>
            <a:lvl3pPr marL="0" indent="192024" algn="ctr">
              <a:spcBef>
                <a:spcPts val="0"/>
              </a:spcBef>
              <a:buSzTx/>
              <a:buNone/>
              <a:defRPr sz="1800"/>
            </a:lvl3pPr>
            <a:lvl4pPr marL="0" indent="288036" algn="ctr">
              <a:spcBef>
                <a:spcPts val="0"/>
              </a:spcBef>
              <a:buSzTx/>
              <a:buNone/>
              <a:defRPr sz="1800"/>
            </a:lvl4pPr>
            <a:lvl5pPr marL="0" indent="384048" algn="ctr">
              <a:spcBef>
                <a:spcPts val="0"/>
              </a:spcBef>
              <a:buSz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81923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666750" y="2266950"/>
            <a:ext cx="7810500" cy="2324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1570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4937243" y="552450"/>
            <a:ext cx="3571875" cy="5753100"/>
          </a:xfrm>
          <a:prstGeom prst="rect">
            <a:avLst/>
          </a:prstGeom>
        </p:spPr>
        <p:txBody>
          <a:bodyPr lIns="38404" tIns="19202" rIns="38404" bIns="19202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19125" y="552450"/>
            <a:ext cx="3833813" cy="2806700"/>
          </a:xfrm>
          <a:prstGeom prst="rect">
            <a:avLst/>
          </a:prstGeom>
        </p:spPr>
        <p:txBody>
          <a:bodyPr anchor="b"/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619125" y="3422650"/>
            <a:ext cx="3833813" cy="2882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800"/>
            </a:lvl1pPr>
            <a:lvl2pPr marL="0" indent="96012" algn="ctr">
              <a:spcBef>
                <a:spcPts val="0"/>
              </a:spcBef>
              <a:buSzTx/>
              <a:buNone/>
              <a:defRPr sz="1800"/>
            </a:lvl2pPr>
            <a:lvl3pPr marL="0" indent="192024" algn="ctr">
              <a:spcBef>
                <a:spcPts val="0"/>
              </a:spcBef>
              <a:buSzTx/>
              <a:buNone/>
              <a:defRPr sz="1800"/>
            </a:lvl3pPr>
            <a:lvl4pPr marL="0" indent="288036" algn="ctr">
              <a:spcBef>
                <a:spcPts val="0"/>
              </a:spcBef>
              <a:buSzTx/>
              <a:buNone/>
              <a:defRPr sz="1800"/>
            </a:lvl4pPr>
            <a:lvl5pPr marL="0" indent="384048" algn="ctr">
              <a:spcBef>
                <a:spcPts val="0"/>
              </a:spcBef>
              <a:buSz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77350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4938713" y="1619250"/>
            <a:ext cx="3571875" cy="4603750"/>
          </a:xfrm>
          <a:prstGeom prst="rect">
            <a:avLst/>
          </a:prstGeom>
        </p:spPr>
        <p:txBody>
          <a:bodyPr lIns="38404" tIns="19202" rIns="38404" bIns="19202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633413" y="1619250"/>
            <a:ext cx="3752850" cy="4603750"/>
          </a:xfrm>
          <a:prstGeom prst="rect">
            <a:avLst/>
          </a:prstGeom>
        </p:spPr>
        <p:txBody>
          <a:bodyPr/>
          <a:lstStyle>
            <a:lvl1pPr marL="234696" indent="-234696">
              <a:spcBef>
                <a:spcPts val="1890"/>
              </a:spcBef>
              <a:defRPr sz="1900"/>
            </a:lvl1pPr>
            <a:lvl2pPr marL="469392" indent="-234696">
              <a:spcBef>
                <a:spcPts val="1890"/>
              </a:spcBef>
              <a:defRPr sz="1900"/>
            </a:lvl2pPr>
            <a:lvl3pPr marL="704088" indent="-234696">
              <a:spcBef>
                <a:spcPts val="1890"/>
              </a:spcBef>
              <a:defRPr sz="1900"/>
            </a:lvl3pPr>
            <a:lvl4pPr marL="938784" indent="-234696">
              <a:spcBef>
                <a:spcPts val="1890"/>
              </a:spcBef>
              <a:defRPr sz="1900"/>
            </a:lvl4pPr>
            <a:lvl5pPr marL="1173480" indent="-234696">
              <a:spcBef>
                <a:spcPts val="189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95260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5910262" y="3524250"/>
            <a:ext cx="2776538" cy="2774950"/>
          </a:xfrm>
          <a:prstGeom prst="rect">
            <a:avLst/>
          </a:prstGeom>
        </p:spPr>
        <p:txBody>
          <a:bodyPr lIns="38404" tIns="19202" rIns="38404" bIns="19202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5910262" y="565150"/>
            <a:ext cx="2776538" cy="2774950"/>
          </a:xfrm>
          <a:prstGeom prst="rect">
            <a:avLst/>
          </a:prstGeom>
        </p:spPr>
        <p:txBody>
          <a:bodyPr lIns="38404" tIns="19202" rIns="38404" bIns="19202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452438" y="565150"/>
            <a:ext cx="5314950" cy="5734050"/>
          </a:xfrm>
          <a:prstGeom prst="rect">
            <a:avLst/>
          </a:prstGeom>
        </p:spPr>
        <p:txBody>
          <a:bodyPr lIns="38404" tIns="19202" rIns="38404" bIns="19202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409043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895350" y="4476750"/>
            <a:ext cx="7358063" cy="2893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895350" y="3054028"/>
            <a:ext cx="7358063" cy="3816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24490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38404" tIns="19202" rIns="38404" bIns="19202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413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51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51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2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44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85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96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1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96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569B3-E153-45D7-BE8B-24CE122FBA7C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C8DCF-C8DA-4D45-B786-D216CA2CD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69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33413" y="476250"/>
            <a:ext cx="7877175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336" tIns="21336" rIns="21336" bIns="213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3413" y="1619250"/>
            <a:ext cx="7877175" cy="460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336" tIns="21336" rIns="21336" bIns="21336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69527" y="6540500"/>
            <a:ext cx="200184" cy="196977"/>
          </a:xfrm>
          <a:prstGeom prst="rect">
            <a:avLst/>
          </a:prstGeom>
          <a:ln w="12700">
            <a:miter lim="400000"/>
          </a:ln>
        </p:spPr>
        <p:txBody>
          <a:bodyPr wrap="none" lIns="21336" tIns="21336" rIns="21336" bIns="21336">
            <a:spAutoFit/>
          </a:bodyPr>
          <a:lstStyle>
            <a:lvl1pPr>
              <a:defRPr sz="1000"/>
            </a:lvl1pPr>
          </a:lstStyle>
          <a:p>
            <a:pPr algn="ctr" defTabSz="346710" hangingPunct="0"/>
            <a:fld id="{86CB4B4D-7CA3-9044-876B-883B54F8677D}" type="slidenum">
              <a:rPr kern="0">
                <a:solidFill>
                  <a:srgbClr val="000000"/>
                </a:solidFill>
                <a:sym typeface="Helvetica Light"/>
              </a:rPr>
              <a:pPr algn="ctr" defTabSz="346710" hangingPunct="0"/>
              <a:t>‹#›</a:t>
            </a:fld>
            <a:endParaRPr kern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7742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med"/>
  <p:txStyles>
    <p:titleStyle>
      <a:lvl1pPr marL="0" marR="0" indent="0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96012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92024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88036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84048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80060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76072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72084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768096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66700" marR="0" indent="-266700" algn="l" defTabSz="346710" rtl="0" latinLnBrk="0">
        <a:lnSpc>
          <a:spcPct val="100000"/>
        </a:lnSpc>
        <a:spcBef>
          <a:spcPts val="2478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533400" marR="0" indent="-266700" algn="l" defTabSz="346710" rtl="0" latinLnBrk="0">
        <a:lnSpc>
          <a:spcPct val="100000"/>
        </a:lnSpc>
        <a:spcBef>
          <a:spcPts val="2478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800100" marR="0" indent="-266700" algn="l" defTabSz="346710" rtl="0" latinLnBrk="0">
        <a:lnSpc>
          <a:spcPct val="100000"/>
        </a:lnSpc>
        <a:spcBef>
          <a:spcPts val="2478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066800" marR="0" indent="-266700" algn="l" defTabSz="346710" rtl="0" latinLnBrk="0">
        <a:lnSpc>
          <a:spcPct val="100000"/>
        </a:lnSpc>
        <a:spcBef>
          <a:spcPts val="2478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333500" marR="0" indent="-266700" algn="l" defTabSz="346710" rtl="0" latinLnBrk="0">
        <a:lnSpc>
          <a:spcPct val="100000"/>
        </a:lnSpc>
        <a:spcBef>
          <a:spcPts val="2478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600200" marR="0" indent="-266700" algn="l" defTabSz="346710" rtl="0" latinLnBrk="0">
        <a:lnSpc>
          <a:spcPct val="100000"/>
        </a:lnSpc>
        <a:spcBef>
          <a:spcPts val="2478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866900" marR="0" indent="-266700" algn="l" defTabSz="346710" rtl="0" latinLnBrk="0">
        <a:lnSpc>
          <a:spcPct val="100000"/>
        </a:lnSpc>
        <a:spcBef>
          <a:spcPts val="2478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133600" marR="0" indent="-266700" algn="l" defTabSz="346710" rtl="0" latinLnBrk="0">
        <a:lnSpc>
          <a:spcPct val="100000"/>
        </a:lnSpc>
        <a:spcBef>
          <a:spcPts val="2478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400300" marR="0" indent="-266700" algn="l" defTabSz="346710" rtl="0" latinLnBrk="0">
        <a:lnSpc>
          <a:spcPct val="100000"/>
        </a:lnSpc>
        <a:spcBef>
          <a:spcPts val="2478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96012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92024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88036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84048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80060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76072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72084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768096" algn="ctr" defTabSz="3467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ello@AcceleratePlaces.com?subject=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1" Type="http://schemas.openxmlformats.org/officeDocument/2006/relationships/image" Target="../media/image66.png"/><Relationship Id="rId17" Type="http://schemas.openxmlformats.org/officeDocument/2006/relationships/image" Target="../media/image84.png"/><Relationship Id="rId2" Type="http://schemas.openxmlformats.org/officeDocument/2006/relationships/image" Target="../media/image6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23" Type="http://schemas.openxmlformats.org/officeDocument/2006/relationships/image" Target="../media/image68.png"/><Relationship Id="rId19" Type="http://schemas.openxmlformats.org/officeDocument/2006/relationships/image" Target="../media/image86.png"/><Relationship Id="rId2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5.png"/><Relationship Id="rId17" Type="http://schemas.openxmlformats.org/officeDocument/2006/relationships/image" Target="../media/image69.png"/><Relationship Id="rId16" Type="http://schemas.openxmlformats.org/officeDocument/2006/relationships/image" Target="../media/image10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9.png"/><Relationship Id="rId15" Type="http://schemas.openxmlformats.org/officeDocument/2006/relationships/image" Target="../media/image102.png"/><Relationship Id="rId10" Type="http://schemas.openxmlformats.org/officeDocument/2006/relationships/image" Target="../media/image93.png"/><Relationship Id="rId19" Type="http://schemas.openxmlformats.org/officeDocument/2006/relationships/image" Target="../media/image70.png"/><Relationship Id="rId1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23920" t="4444" r="32566" b="72332"/>
          <a:stretch>
            <a:fillRect/>
          </a:stretch>
        </p:blipFill>
        <p:spPr>
          <a:xfrm>
            <a:off x="87901" y="609327"/>
            <a:ext cx="2488513" cy="99613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>
            <a:spLocks noGrp="1"/>
          </p:cNvSpPr>
          <p:nvPr>
            <p:ph type="body" sz="half" idx="4294967295"/>
          </p:nvPr>
        </p:nvSpPr>
        <p:spPr>
          <a:xfrm>
            <a:off x="169170" y="1698271"/>
            <a:ext cx="5196782" cy="4603751"/>
          </a:xfrm>
          <a:prstGeom prst="rect">
            <a:avLst/>
          </a:prstGeom>
        </p:spPr>
        <p:txBody>
          <a:bodyPr/>
          <a:lstStyle/>
          <a:p>
            <a:r>
              <a:t>Private office and co-working space</a:t>
            </a:r>
          </a:p>
          <a:p>
            <a:r>
              <a:t>Tweet us @AccelerateNttm </a:t>
            </a:r>
          </a:p>
          <a:p>
            <a:r>
              <a:t>Find out more: </a:t>
            </a:r>
            <a:r>
              <a:rPr u="sng">
                <a:hlinkClick r:id="rId3"/>
              </a:rPr>
              <a:t>hello@AcceleratePlaces.com</a:t>
            </a:r>
          </a:p>
          <a:p>
            <a:pPr>
              <a:lnSpc>
                <a:spcPct val="50000"/>
              </a:lnSpc>
            </a:pPr>
            <a:r>
              <a:t>Wi-Fi </a:t>
            </a:r>
          </a:p>
          <a:p>
            <a:pPr lvl="1">
              <a:lnSpc>
                <a:spcPct val="50000"/>
              </a:lnSpc>
            </a:pPr>
            <a:r>
              <a:t>network: APLACES</a:t>
            </a:r>
          </a:p>
          <a:p>
            <a:pPr lvl="1">
              <a:lnSpc>
                <a:spcPct val="50000"/>
              </a:lnSpc>
            </a:pPr>
            <a:r>
              <a:t>password: Work100%Better </a:t>
            </a:r>
          </a:p>
        </p:txBody>
      </p:sp>
      <p:sp>
        <p:nvSpPr>
          <p:cNvPr id="121" name="Shape 121"/>
          <p:cNvSpPr/>
          <p:nvPr/>
        </p:nvSpPr>
        <p:spPr>
          <a:xfrm>
            <a:off x="5432119" y="322673"/>
            <a:ext cx="3468373" cy="636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336" tIns="21336" rIns="21336" bIns="21336" anchor="ctr">
            <a:normAutofit/>
          </a:bodyPr>
          <a:lstStyle/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Advisory Board sessions with the UK’s leading venture builder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Access to in-house services such as legal, HR, accounting &amp; tax advisory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Access to a network of investors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Programme of regular seminars and events.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A ready-made business network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Shared spaces, designed for collaboration and innovation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Dedicated desks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Unique event spaces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Super fast internet, wifi and printing.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Tech-enabled meeting rooms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Private café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Serviced reception</a:t>
            </a:r>
          </a:p>
          <a:p>
            <a:pPr marL="154683" indent="-154683" defTabSz="201088" hangingPunct="0">
              <a:spcBef>
                <a:spcPts val="1428"/>
              </a:spcBef>
              <a:buSzPct val="75000"/>
              <a:buFontTx/>
              <a:buChar char="•"/>
              <a:defRPr sz="3016"/>
            </a:pPr>
            <a:r>
              <a:rPr sz="1300" kern="0">
                <a:solidFill>
                  <a:srgbClr val="000000"/>
                </a:solidFill>
                <a:sym typeface="Helvetica Light"/>
              </a:rPr>
              <a:t>Onsite Community Manager</a:t>
            </a:r>
          </a:p>
        </p:txBody>
      </p:sp>
      <p:pic>
        <p:nvPicPr>
          <p:cNvPr id="122" name="Screen Shot 2017-02-28 at 18.43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8332" y="700601"/>
            <a:ext cx="2431913" cy="8136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46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 194"/>
          <p:cNvSpPr/>
          <p:nvPr/>
        </p:nvSpPr>
        <p:spPr>
          <a:xfrm>
            <a:off x="6374866" y="5217408"/>
            <a:ext cx="2445606" cy="1392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Feed-Forward</a:t>
            </a:r>
            <a:endParaRPr lang="en-GB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1300826" y="1484784"/>
            <a:ext cx="6511534" cy="4066920"/>
            <a:chOff x="976790" y="1558571"/>
            <a:chExt cx="7087598" cy="4426713"/>
          </a:xfrm>
        </p:grpSpPr>
        <p:sp>
          <p:nvSpPr>
            <p:cNvPr id="42" name="Oval 41"/>
            <p:cNvSpPr/>
            <p:nvPr/>
          </p:nvSpPr>
          <p:spPr>
            <a:xfrm>
              <a:off x="1187624" y="2880377"/>
              <a:ext cx="728643" cy="728643"/>
            </a:xfrm>
            <a:prstGeom prst="ellipse">
              <a:avLst/>
            </a:prstGeom>
            <a:solidFill>
              <a:srgbClr val="FFB3F1"/>
            </a:solidFill>
            <a:ln>
              <a:solidFill>
                <a:srgbClr val="CF0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6790" y="1558571"/>
              <a:ext cx="1238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Input Layer</a:t>
              </a:r>
              <a:endParaRPr lang="en-GB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40062" y="1558571"/>
              <a:ext cx="1739296" cy="33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Hidden Layer</a:t>
              </a:r>
              <a:endParaRPr lang="en-GB" sz="1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58924" y="1558571"/>
              <a:ext cx="1448056" cy="3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Output Layer</a:t>
              </a:r>
              <a:endParaRPr lang="en-GB" sz="16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 rot="20233062">
              <a:off x="1905832" y="2465566"/>
              <a:ext cx="1872829" cy="336876"/>
              <a:chOff x="2303748" y="2012067"/>
              <a:chExt cx="1268237" cy="336876"/>
            </a:xfrm>
            <a:solidFill>
              <a:srgbClr val="CF07B2"/>
            </a:solidFill>
          </p:grpSpPr>
          <p:sp>
            <p:nvSpPr>
              <p:cNvPr id="47" name="Right Arrow 4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733374" y="2012067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 smtClean="0">
                    <a:solidFill>
                      <a:srgbClr val="CF07B2"/>
                    </a:solidFill>
                  </a:rPr>
                  <a:t>1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0.5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889250" y="2087333"/>
              <a:ext cx="1058088" cy="1278309"/>
              <a:chOff x="6321212" y="5257542"/>
              <a:chExt cx="1058088" cy="1278309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Elbow Connector 94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4" idx="0"/>
                <a:endCxn id="94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 smtClean="0"/>
                  <a:t>1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2443598">
              <a:off x="1825915" y="3837742"/>
              <a:ext cx="2364408" cy="337024"/>
              <a:chOff x="2303748" y="2011919"/>
              <a:chExt cx="1268237" cy="337024"/>
            </a:xfrm>
            <a:solidFill>
              <a:srgbClr val="CF07B2"/>
            </a:solidFill>
          </p:grpSpPr>
          <p:sp>
            <p:nvSpPr>
              <p:cNvPr id="117" name="Right Arrow 11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2723294" y="2011919"/>
                <a:ext cx="3518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3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-2.3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 rot="1700643">
              <a:off x="4730224" y="2546285"/>
              <a:ext cx="1852725" cy="352265"/>
              <a:chOff x="2303748" y="1996678"/>
              <a:chExt cx="1268237" cy="352265"/>
            </a:xfrm>
          </p:grpSpPr>
          <p:sp>
            <p:nvSpPr>
              <p:cNvPr id="120" name="Right Arrow 119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706993" y="1996678"/>
                <a:ext cx="4654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FF0000"/>
                    </a:solidFill>
                  </a:rPr>
                  <a:t>7</a:t>
                </a:r>
                <a:r>
                  <a:rPr lang="en-GB" sz="1400" b="1" dirty="0" smtClean="0">
                    <a:solidFill>
                      <a:srgbClr val="FF0000"/>
                    </a:solidFill>
                  </a:rPr>
                  <a:t> 1.3</a:t>
                </a:r>
                <a:endParaRPr lang="en-GB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4743638" y="3429000"/>
              <a:ext cx="1601224" cy="352265"/>
              <a:chOff x="2303748" y="1996678"/>
              <a:chExt cx="1268237" cy="352265"/>
            </a:xfrm>
          </p:grpSpPr>
          <p:sp>
            <p:nvSpPr>
              <p:cNvPr id="123" name="Right Arrow 122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648856" y="1996678"/>
                <a:ext cx="5817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70C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70C0"/>
                    </a:solidFill>
                  </a:rPr>
                  <a:t>8</a:t>
                </a:r>
                <a:r>
                  <a:rPr lang="en-GB" sz="1400" b="1" dirty="0" smtClean="0">
                    <a:solidFill>
                      <a:srgbClr val="0070C0"/>
                    </a:solidFill>
                  </a:rPr>
                  <a:t> -0.1</a:t>
                </a:r>
                <a:endParaRPr lang="en-GB" sz="14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9989823">
              <a:off x="4565279" y="4241796"/>
              <a:ext cx="1881167" cy="352264"/>
              <a:chOff x="2303748" y="1996679"/>
              <a:chExt cx="1268237" cy="352264"/>
            </a:xfrm>
          </p:grpSpPr>
          <p:sp>
            <p:nvSpPr>
              <p:cNvPr id="126" name="Right Arrow 125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692142" y="1996679"/>
                <a:ext cx="4951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B05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B050"/>
                    </a:solidFill>
                  </a:rPr>
                  <a:t>9</a:t>
                </a:r>
                <a:r>
                  <a:rPr lang="en-GB" sz="1400" b="1" dirty="0" smtClean="0">
                    <a:solidFill>
                      <a:srgbClr val="00B050"/>
                    </a:solidFill>
                  </a:rPr>
                  <a:t> -1.1</a:t>
                </a:r>
                <a:endParaRPr lang="en-GB" sz="14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876927" y="3408054"/>
              <a:ext cx="1058088" cy="1278309"/>
              <a:chOff x="6321212" y="5257542"/>
              <a:chExt cx="1058088" cy="127830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0" name="Elbow Connector 129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29" idx="0"/>
                <a:endCxn id="129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2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 rot="624888">
              <a:off x="2031997" y="3078172"/>
              <a:ext cx="1872829" cy="343130"/>
              <a:chOff x="2303748" y="2005813"/>
              <a:chExt cx="1268237" cy="343130"/>
            </a:xfrm>
            <a:solidFill>
              <a:srgbClr val="CF07B2"/>
            </a:solidFill>
          </p:grpSpPr>
          <p:sp>
            <p:nvSpPr>
              <p:cNvPr id="134" name="Right Arrow 133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2592150" y="2005813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2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1.3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3873952" y="4706975"/>
              <a:ext cx="1058088" cy="1278309"/>
              <a:chOff x="6321212" y="5257542"/>
              <a:chExt cx="1058088" cy="1278309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8" name="Elbow Connector 137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37" idx="0"/>
                <a:endCxn id="137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3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 flipV="1">
              <a:off x="1691718" y="3500764"/>
              <a:ext cx="2364408" cy="1457317"/>
              <a:chOff x="204872" y="4548796"/>
              <a:chExt cx="2364408" cy="1457317"/>
            </a:xfrm>
          </p:grpSpPr>
          <p:sp>
            <p:nvSpPr>
              <p:cNvPr id="152" name="Right Arrow 151"/>
              <p:cNvSpPr/>
              <p:nvPr/>
            </p:nvSpPr>
            <p:spPr>
              <a:xfrm rot="20233062">
                <a:off x="405836" y="4548796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Right Arrow 154"/>
              <p:cNvSpPr/>
              <p:nvPr/>
            </p:nvSpPr>
            <p:spPr>
              <a:xfrm rot="2443598">
                <a:off x="204872" y="5901998"/>
                <a:ext cx="2364408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ight Arrow 157"/>
              <p:cNvSpPr/>
              <p:nvPr/>
            </p:nvSpPr>
            <p:spPr>
              <a:xfrm rot="624888">
                <a:off x="465331" y="5174767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1" name="Oval 160"/>
            <p:cNvSpPr/>
            <p:nvPr/>
          </p:nvSpPr>
          <p:spPr>
            <a:xfrm>
              <a:off x="1177469" y="4094506"/>
              <a:ext cx="728643" cy="7286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 rot="1365646">
              <a:off x="2276500" y="4832255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6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0.6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 rot="19147291">
              <a:off x="1798740" y="3850444"/>
              <a:ext cx="655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4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-1.7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 rot="20931521">
              <a:off x="2236266" y="4049020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5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0.2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6480212" y="3338823"/>
              <a:ext cx="1058088" cy="1278309"/>
              <a:chOff x="6321212" y="5257542"/>
              <a:chExt cx="1058088" cy="1278309"/>
            </a:xfrm>
          </p:grpSpPr>
          <p:sp>
            <p:nvSpPr>
              <p:cNvPr id="166" name="Oval 165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7" name="Elbow Connector 166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66" idx="0"/>
                <a:endCxn id="166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4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sp>
          <p:nvSpPr>
            <p:cNvPr id="170" name="Right Arrow 169"/>
            <p:cNvSpPr/>
            <p:nvPr/>
          </p:nvSpPr>
          <p:spPr>
            <a:xfrm>
              <a:off x="7349572" y="3632712"/>
              <a:ext cx="714816" cy="172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831953" y="2329135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-1.1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195712" y="2329135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0.3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431540" y="5625244"/>
            <a:ext cx="749700" cy="669421"/>
            <a:chOff x="3918732" y="5877272"/>
            <a:chExt cx="749700" cy="669421"/>
          </a:xfrm>
        </p:grpSpPr>
        <p:sp>
          <p:nvSpPr>
            <p:cNvPr id="181" name="Oval 180"/>
            <p:cNvSpPr/>
            <p:nvPr/>
          </p:nvSpPr>
          <p:spPr>
            <a:xfrm>
              <a:off x="3974587" y="5877272"/>
              <a:ext cx="669421" cy="6694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2" name="Straight Connector 181"/>
            <p:cNvCxnSpPr>
              <a:stCxn id="181" idx="0"/>
              <a:endCxn id="181" idx="4"/>
            </p:cNvCxnSpPr>
            <p:nvPr/>
          </p:nvCxnSpPr>
          <p:spPr>
            <a:xfrm>
              <a:off x="4309298" y="5877272"/>
              <a:ext cx="0" cy="669421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/>
            <p:cNvSpPr txBox="1"/>
            <p:nvPr/>
          </p:nvSpPr>
          <p:spPr>
            <a:xfrm>
              <a:off x="3918732" y="609856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0070C0"/>
                  </a:solidFill>
                </a:rPr>
                <a:t>1.6</a:t>
              </a:r>
              <a:endParaRPr lang="en-GB" sz="1400" dirty="0">
                <a:solidFill>
                  <a:srgbClr val="0070C0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256140" y="609856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0070C0"/>
                  </a:solidFill>
                </a:rPr>
                <a:t>0.8</a:t>
              </a:r>
              <a:endParaRPr lang="en-GB" sz="1400" dirty="0">
                <a:solidFill>
                  <a:srgbClr val="0070C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1256466" y="5949280"/>
                <a:ext cx="2438616" cy="589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𝑅𝐻𝑆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GB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−1.6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=0.8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66" y="5949280"/>
                <a:ext cx="2438616" cy="589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1259632" y="5625244"/>
                <a:ext cx="3314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𝐿𝐻𝑆</m:t>
                      </m:r>
                      <m:r>
                        <a:rPr lang="en-GB" sz="1600" b="0" i="1" smtClean="0">
                          <a:latin typeface="Cambria Math"/>
                        </a:rPr>
                        <m:t>=1∗1.3+1∗0.2+0.1=1.6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625244"/>
                <a:ext cx="3314176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TextBox 191"/>
          <p:cNvSpPr txBox="1"/>
          <p:nvPr/>
        </p:nvSpPr>
        <p:spPr>
          <a:xfrm>
            <a:off x="6356942" y="5268942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Remember: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/>
              <p:cNvSpPr/>
              <p:nvPr/>
            </p:nvSpPr>
            <p:spPr>
              <a:xfrm>
                <a:off x="6408204" y="5633194"/>
                <a:ext cx="1981825" cy="596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𝐿𝐻𝑆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𝐼𝑛𝑝𝑢𝑡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𝑊𝑒𝑖𝑔h𝑡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3" name="Rectangle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04" y="5633194"/>
                <a:ext cx="1981825" cy="596638"/>
              </a:xfrm>
              <a:prstGeom prst="rect">
                <a:avLst/>
              </a:prstGeom>
              <a:blipFill rotWithShape="1">
                <a:blip r:embed="rId4"/>
                <a:stretch>
                  <a:fillRect t="-95918" b="-147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6374866" y="6120160"/>
                <a:ext cx="2373598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𝑅𝐻𝑆</m:t>
                      </m:r>
                      <m:r>
                        <a:rPr lang="en-GB" sz="12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GB" sz="1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sz="12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12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𝐼𝑛𝑝𝑢𝑡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𝑊𝑒𝑖𝑔h𝑡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  <m:r>
                            <a:rPr lang="en-GB" sz="12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66" y="6120160"/>
                <a:ext cx="2373598" cy="490134"/>
              </a:xfrm>
              <a:prstGeom prst="rect">
                <a:avLst/>
              </a:prstGeom>
              <a:blipFill rotWithShape="1">
                <a:blip r:embed="rId5"/>
                <a:stretch>
                  <a:fillRect b="-5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3941191" y="3385441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</a:rPr>
              <a:t>1.6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58121" y="3385441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</a:rPr>
              <a:t>0.8</a:t>
            </a:r>
            <a:endParaRPr lang="en-GB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45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 194"/>
          <p:cNvSpPr/>
          <p:nvPr/>
        </p:nvSpPr>
        <p:spPr>
          <a:xfrm>
            <a:off x="6374866" y="5217408"/>
            <a:ext cx="2445606" cy="1392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Feed-Forward</a:t>
            </a:r>
            <a:endParaRPr lang="en-GB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1300826" y="1484784"/>
            <a:ext cx="6511534" cy="4066920"/>
            <a:chOff x="976790" y="1558571"/>
            <a:chExt cx="7087598" cy="4426713"/>
          </a:xfrm>
        </p:grpSpPr>
        <p:sp>
          <p:nvSpPr>
            <p:cNvPr id="42" name="Oval 41"/>
            <p:cNvSpPr/>
            <p:nvPr/>
          </p:nvSpPr>
          <p:spPr>
            <a:xfrm>
              <a:off x="1187624" y="2880377"/>
              <a:ext cx="728643" cy="728643"/>
            </a:xfrm>
            <a:prstGeom prst="ellipse">
              <a:avLst/>
            </a:prstGeom>
            <a:solidFill>
              <a:srgbClr val="FFB3F1"/>
            </a:solidFill>
            <a:ln>
              <a:solidFill>
                <a:srgbClr val="CF0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6790" y="1558571"/>
              <a:ext cx="1238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Input Layer</a:t>
              </a:r>
              <a:endParaRPr lang="en-GB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40062" y="1558571"/>
              <a:ext cx="1739296" cy="3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Hidden Layer</a:t>
              </a:r>
              <a:endParaRPr lang="en-GB" sz="16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58924" y="1558571"/>
              <a:ext cx="1448056" cy="3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Output Layer</a:t>
              </a:r>
              <a:endParaRPr lang="en-GB" sz="16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 rot="20233062">
              <a:off x="1905832" y="2465566"/>
              <a:ext cx="1872829" cy="336876"/>
              <a:chOff x="2303748" y="2012067"/>
              <a:chExt cx="1268237" cy="336876"/>
            </a:xfrm>
            <a:solidFill>
              <a:srgbClr val="CF07B2"/>
            </a:solidFill>
          </p:grpSpPr>
          <p:sp>
            <p:nvSpPr>
              <p:cNvPr id="47" name="Right Arrow 4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733374" y="2012067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 smtClean="0">
                    <a:solidFill>
                      <a:srgbClr val="CF07B2"/>
                    </a:solidFill>
                  </a:rPr>
                  <a:t>1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0.5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889250" y="2087333"/>
              <a:ext cx="1058088" cy="1278309"/>
              <a:chOff x="6321212" y="5257542"/>
              <a:chExt cx="1058088" cy="1278309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Elbow Connector 94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4" idx="0"/>
                <a:endCxn id="94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 smtClean="0"/>
                  <a:t>1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2443598">
              <a:off x="1825915" y="3837742"/>
              <a:ext cx="2364408" cy="337024"/>
              <a:chOff x="2303748" y="2011919"/>
              <a:chExt cx="1268237" cy="337024"/>
            </a:xfrm>
            <a:solidFill>
              <a:srgbClr val="CF07B2"/>
            </a:solidFill>
          </p:grpSpPr>
          <p:sp>
            <p:nvSpPr>
              <p:cNvPr id="117" name="Right Arrow 11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2723294" y="2011919"/>
                <a:ext cx="3518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3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-2.3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 rot="1700643">
              <a:off x="4730224" y="2546285"/>
              <a:ext cx="1852725" cy="352265"/>
              <a:chOff x="2303748" y="1996678"/>
              <a:chExt cx="1268237" cy="352265"/>
            </a:xfrm>
          </p:grpSpPr>
          <p:sp>
            <p:nvSpPr>
              <p:cNvPr id="120" name="Right Arrow 119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706993" y="1996678"/>
                <a:ext cx="4654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FF0000"/>
                    </a:solidFill>
                  </a:rPr>
                  <a:t>7</a:t>
                </a:r>
                <a:r>
                  <a:rPr lang="en-GB" sz="1400" b="1" dirty="0" smtClean="0">
                    <a:solidFill>
                      <a:srgbClr val="FF0000"/>
                    </a:solidFill>
                  </a:rPr>
                  <a:t> 1.3</a:t>
                </a:r>
                <a:endParaRPr lang="en-GB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4743638" y="3429000"/>
              <a:ext cx="1601224" cy="352265"/>
              <a:chOff x="2303748" y="1996678"/>
              <a:chExt cx="1268237" cy="352265"/>
            </a:xfrm>
          </p:grpSpPr>
          <p:sp>
            <p:nvSpPr>
              <p:cNvPr id="123" name="Right Arrow 122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648856" y="1996678"/>
                <a:ext cx="5817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70C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70C0"/>
                    </a:solidFill>
                  </a:rPr>
                  <a:t>8</a:t>
                </a:r>
                <a:r>
                  <a:rPr lang="en-GB" sz="1400" b="1" dirty="0" smtClean="0">
                    <a:solidFill>
                      <a:srgbClr val="0070C0"/>
                    </a:solidFill>
                  </a:rPr>
                  <a:t> -0.1</a:t>
                </a:r>
                <a:endParaRPr lang="en-GB" sz="14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9989823">
              <a:off x="4565279" y="4241796"/>
              <a:ext cx="1881167" cy="352264"/>
              <a:chOff x="2303748" y="1996679"/>
              <a:chExt cx="1268237" cy="352264"/>
            </a:xfrm>
          </p:grpSpPr>
          <p:sp>
            <p:nvSpPr>
              <p:cNvPr id="126" name="Right Arrow 125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692142" y="1996679"/>
                <a:ext cx="4951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B05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B050"/>
                    </a:solidFill>
                  </a:rPr>
                  <a:t>9</a:t>
                </a:r>
                <a:r>
                  <a:rPr lang="en-GB" sz="1400" b="1" dirty="0" smtClean="0">
                    <a:solidFill>
                      <a:srgbClr val="00B050"/>
                    </a:solidFill>
                  </a:rPr>
                  <a:t> -1.1</a:t>
                </a:r>
                <a:endParaRPr lang="en-GB" sz="14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876927" y="3408054"/>
              <a:ext cx="1058088" cy="1278309"/>
              <a:chOff x="6321212" y="5257542"/>
              <a:chExt cx="1058088" cy="127830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0" name="Elbow Connector 129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29" idx="0"/>
                <a:endCxn id="129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2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 rot="624888">
              <a:off x="2031997" y="3078172"/>
              <a:ext cx="1872829" cy="343130"/>
              <a:chOff x="2303748" y="2005813"/>
              <a:chExt cx="1268237" cy="343130"/>
            </a:xfrm>
            <a:solidFill>
              <a:srgbClr val="CF07B2"/>
            </a:solidFill>
          </p:grpSpPr>
          <p:sp>
            <p:nvSpPr>
              <p:cNvPr id="134" name="Right Arrow 133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2592150" y="2005813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2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1.3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3873952" y="4706975"/>
              <a:ext cx="1058088" cy="1278309"/>
              <a:chOff x="6321212" y="5257542"/>
              <a:chExt cx="1058088" cy="1278309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8" name="Elbow Connector 137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37" idx="0"/>
                <a:endCxn id="137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3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 flipV="1">
              <a:off x="1691718" y="3500764"/>
              <a:ext cx="2364408" cy="1457317"/>
              <a:chOff x="204872" y="4548796"/>
              <a:chExt cx="2364408" cy="1457317"/>
            </a:xfrm>
          </p:grpSpPr>
          <p:sp>
            <p:nvSpPr>
              <p:cNvPr id="152" name="Right Arrow 151"/>
              <p:cNvSpPr/>
              <p:nvPr/>
            </p:nvSpPr>
            <p:spPr>
              <a:xfrm rot="20233062">
                <a:off x="405836" y="4548796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Right Arrow 154"/>
              <p:cNvSpPr/>
              <p:nvPr/>
            </p:nvSpPr>
            <p:spPr>
              <a:xfrm rot="2443598">
                <a:off x="204872" y="5901998"/>
                <a:ext cx="2364408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ight Arrow 157"/>
              <p:cNvSpPr/>
              <p:nvPr/>
            </p:nvSpPr>
            <p:spPr>
              <a:xfrm rot="624888">
                <a:off x="465331" y="5174767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1" name="Oval 160"/>
            <p:cNvSpPr/>
            <p:nvPr/>
          </p:nvSpPr>
          <p:spPr>
            <a:xfrm>
              <a:off x="1177469" y="4094506"/>
              <a:ext cx="728643" cy="7286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 rot="1365646">
              <a:off x="2276500" y="4832255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6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0.6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 rot="19147291">
              <a:off x="1798740" y="3850444"/>
              <a:ext cx="655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4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-1.7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 rot="20931521">
              <a:off x="2236266" y="4049020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5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0.2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6480212" y="3338823"/>
              <a:ext cx="1058088" cy="1278309"/>
              <a:chOff x="6321212" y="5257542"/>
              <a:chExt cx="1058088" cy="1278309"/>
            </a:xfrm>
          </p:grpSpPr>
          <p:sp>
            <p:nvSpPr>
              <p:cNvPr id="166" name="Oval 165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7" name="Elbow Connector 166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66" idx="0"/>
                <a:endCxn id="166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4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sp>
          <p:nvSpPr>
            <p:cNvPr id="170" name="Right Arrow 169"/>
            <p:cNvSpPr/>
            <p:nvPr/>
          </p:nvSpPr>
          <p:spPr>
            <a:xfrm>
              <a:off x="7349572" y="3632712"/>
              <a:ext cx="714816" cy="172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831953" y="2329135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-1.1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195712" y="2329135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0.3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431540" y="5625244"/>
            <a:ext cx="749700" cy="669421"/>
            <a:chOff x="3918732" y="5877272"/>
            <a:chExt cx="749700" cy="669421"/>
          </a:xfrm>
        </p:grpSpPr>
        <p:sp>
          <p:nvSpPr>
            <p:cNvPr id="181" name="Oval 180"/>
            <p:cNvSpPr/>
            <p:nvPr/>
          </p:nvSpPr>
          <p:spPr>
            <a:xfrm>
              <a:off x="3974587" y="5877272"/>
              <a:ext cx="669421" cy="66942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2" name="Straight Connector 181"/>
            <p:cNvCxnSpPr>
              <a:stCxn id="181" idx="0"/>
              <a:endCxn id="181" idx="4"/>
            </p:cNvCxnSpPr>
            <p:nvPr/>
          </p:nvCxnSpPr>
          <p:spPr>
            <a:xfrm>
              <a:off x="4309298" y="5877272"/>
              <a:ext cx="0" cy="66942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/>
            <p:cNvSpPr txBox="1"/>
            <p:nvPr/>
          </p:nvSpPr>
          <p:spPr>
            <a:xfrm>
              <a:off x="3918732" y="6098566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00B050"/>
                  </a:solidFill>
                </a:rPr>
                <a:t>-1.6</a:t>
              </a:r>
              <a:endParaRPr lang="en-GB" sz="1400" dirty="0">
                <a:solidFill>
                  <a:srgbClr val="00B050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256140" y="609856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00B050"/>
                  </a:solidFill>
                </a:rPr>
                <a:t>0.2</a:t>
              </a:r>
              <a:endParaRPr lang="en-GB" sz="1400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1256466" y="5949280"/>
                <a:ext cx="2325252" cy="589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𝑅𝐻𝑆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GB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1.6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=0.2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66" y="5949280"/>
                <a:ext cx="2325252" cy="589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1259632" y="5625244"/>
                <a:ext cx="36219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𝐿𝐻𝑆</m:t>
                      </m:r>
                      <m:r>
                        <a:rPr lang="en-GB" sz="1600" b="0" i="1" smtClean="0">
                          <a:latin typeface="Cambria Math"/>
                        </a:rPr>
                        <m:t>=1∗−2.3+1∗0.6+0.1=−1.6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625244"/>
                <a:ext cx="3621954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TextBox 191"/>
          <p:cNvSpPr txBox="1"/>
          <p:nvPr/>
        </p:nvSpPr>
        <p:spPr>
          <a:xfrm>
            <a:off x="6356942" y="5268942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Remember: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/>
              <p:cNvSpPr/>
              <p:nvPr/>
            </p:nvSpPr>
            <p:spPr>
              <a:xfrm>
                <a:off x="6408204" y="5633194"/>
                <a:ext cx="1981825" cy="596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𝐿𝐻𝑆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𝐼𝑛𝑝𝑢𝑡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𝑊𝑒𝑖𝑔h𝑡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3" name="Rectangle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04" y="5633194"/>
                <a:ext cx="1981825" cy="596638"/>
              </a:xfrm>
              <a:prstGeom prst="rect">
                <a:avLst/>
              </a:prstGeom>
              <a:blipFill rotWithShape="1">
                <a:blip r:embed="rId4"/>
                <a:stretch>
                  <a:fillRect t="-95918" b="-147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6374866" y="6120160"/>
                <a:ext cx="2373598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𝑅𝐻𝑆</m:t>
                      </m:r>
                      <m:r>
                        <a:rPr lang="en-GB" sz="12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GB" sz="1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sz="12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12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𝐼𝑛𝑝𝑢𝑡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𝑊𝑒𝑖𝑔h𝑡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  <m:r>
                            <a:rPr lang="en-GB" sz="12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66" y="6120160"/>
                <a:ext cx="2373598" cy="490134"/>
              </a:xfrm>
              <a:prstGeom prst="rect">
                <a:avLst/>
              </a:prstGeom>
              <a:blipFill rotWithShape="1">
                <a:blip r:embed="rId5"/>
                <a:stretch>
                  <a:fillRect b="-5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3941191" y="3385441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</a:rPr>
              <a:t>1.6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58121" y="3385441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</a:rPr>
              <a:t>0.8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94308" y="4597387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-1.6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31716" y="4597387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0.2</a:t>
            </a:r>
            <a:endParaRPr lang="en-GB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0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 194"/>
          <p:cNvSpPr/>
          <p:nvPr/>
        </p:nvSpPr>
        <p:spPr>
          <a:xfrm>
            <a:off x="6374866" y="5217408"/>
            <a:ext cx="2445606" cy="1392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Feed-Forward</a:t>
            </a:r>
            <a:endParaRPr lang="en-GB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1300826" y="1484784"/>
            <a:ext cx="6511534" cy="4066920"/>
            <a:chOff x="976790" y="1558571"/>
            <a:chExt cx="7087598" cy="4426713"/>
          </a:xfrm>
        </p:grpSpPr>
        <p:sp>
          <p:nvSpPr>
            <p:cNvPr id="42" name="Oval 41"/>
            <p:cNvSpPr/>
            <p:nvPr/>
          </p:nvSpPr>
          <p:spPr>
            <a:xfrm>
              <a:off x="1187624" y="2880377"/>
              <a:ext cx="728643" cy="728643"/>
            </a:xfrm>
            <a:prstGeom prst="ellipse">
              <a:avLst/>
            </a:prstGeom>
            <a:solidFill>
              <a:srgbClr val="FFB3F1"/>
            </a:solidFill>
            <a:ln>
              <a:solidFill>
                <a:srgbClr val="CF0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6790" y="1558571"/>
              <a:ext cx="1238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Input Layer</a:t>
              </a:r>
              <a:endParaRPr lang="en-GB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40062" y="1558571"/>
              <a:ext cx="1739296" cy="3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Hidden Layer</a:t>
              </a:r>
              <a:endParaRPr lang="en-GB" sz="16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58924" y="1558571"/>
              <a:ext cx="1448056" cy="3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Output Layer</a:t>
              </a:r>
              <a:endParaRPr lang="en-GB" sz="16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 rot="20233062">
              <a:off x="1905832" y="2465566"/>
              <a:ext cx="1872829" cy="336876"/>
              <a:chOff x="2303748" y="2012067"/>
              <a:chExt cx="1268237" cy="336876"/>
            </a:xfrm>
            <a:solidFill>
              <a:srgbClr val="CF07B2"/>
            </a:solidFill>
          </p:grpSpPr>
          <p:sp>
            <p:nvSpPr>
              <p:cNvPr id="47" name="Right Arrow 4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733374" y="2012067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 smtClean="0">
                    <a:solidFill>
                      <a:srgbClr val="CF07B2"/>
                    </a:solidFill>
                  </a:rPr>
                  <a:t>1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0.5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889250" y="2087333"/>
              <a:ext cx="1058088" cy="1278309"/>
              <a:chOff x="6321212" y="5257542"/>
              <a:chExt cx="1058088" cy="1278309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Elbow Connector 94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4" idx="0"/>
                <a:endCxn id="94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 smtClean="0"/>
                  <a:t>1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2443598">
              <a:off x="1825915" y="3837742"/>
              <a:ext cx="2364408" cy="337024"/>
              <a:chOff x="2303748" y="2011919"/>
              <a:chExt cx="1268237" cy="337024"/>
            </a:xfrm>
            <a:solidFill>
              <a:srgbClr val="CF07B2"/>
            </a:solidFill>
          </p:grpSpPr>
          <p:sp>
            <p:nvSpPr>
              <p:cNvPr id="117" name="Right Arrow 11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2723294" y="2011919"/>
                <a:ext cx="3518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3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-2.3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 rot="1700643">
              <a:off x="4730224" y="2546285"/>
              <a:ext cx="1852725" cy="352265"/>
              <a:chOff x="2303748" y="1996678"/>
              <a:chExt cx="1268237" cy="352265"/>
            </a:xfrm>
          </p:grpSpPr>
          <p:sp>
            <p:nvSpPr>
              <p:cNvPr id="120" name="Right Arrow 119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706993" y="1996678"/>
                <a:ext cx="4654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FF0000"/>
                    </a:solidFill>
                  </a:rPr>
                  <a:t>7</a:t>
                </a:r>
                <a:r>
                  <a:rPr lang="en-GB" sz="1400" b="1" dirty="0" smtClean="0">
                    <a:solidFill>
                      <a:srgbClr val="FF0000"/>
                    </a:solidFill>
                  </a:rPr>
                  <a:t> 1.3</a:t>
                </a:r>
                <a:endParaRPr lang="en-GB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4743638" y="3429000"/>
              <a:ext cx="1601224" cy="352265"/>
              <a:chOff x="2303748" y="1996678"/>
              <a:chExt cx="1268237" cy="352265"/>
            </a:xfrm>
          </p:grpSpPr>
          <p:sp>
            <p:nvSpPr>
              <p:cNvPr id="123" name="Right Arrow 122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648856" y="1996678"/>
                <a:ext cx="5817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70C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70C0"/>
                    </a:solidFill>
                  </a:rPr>
                  <a:t>8</a:t>
                </a:r>
                <a:r>
                  <a:rPr lang="en-GB" sz="1400" b="1" dirty="0" smtClean="0">
                    <a:solidFill>
                      <a:srgbClr val="0070C0"/>
                    </a:solidFill>
                  </a:rPr>
                  <a:t> -0.1</a:t>
                </a:r>
                <a:endParaRPr lang="en-GB" sz="14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9989823">
              <a:off x="4565279" y="4241796"/>
              <a:ext cx="1881167" cy="352264"/>
              <a:chOff x="2303748" y="1996679"/>
              <a:chExt cx="1268237" cy="352264"/>
            </a:xfrm>
          </p:grpSpPr>
          <p:sp>
            <p:nvSpPr>
              <p:cNvPr id="126" name="Right Arrow 125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692142" y="1996679"/>
                <a:ext cx="4951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B05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B050"/>
                    </a:solidFill>
                  </a:rPr>
                  <a:t>9</a:t>
                </a:r>
                <a:r>
                  <a:rPr lang="en-GB" sz="1400" b="1" dirty="0" smtClean="0">
                    <a:solidFill>
                      <a:srgbClr val="00B050"/>
                    </a:solidFill>
                  </a:rPr>
                  <a:t> -1.1</a:t>
                </a:r>
                <a:endParaRPr lang="en-GB" sz="14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876927" y="3408054"/>
              <a:ext cx="1058088" cy="1278309"/>
              <a:chOff x="6321212" y="5257542"/>
              <a:chExt cx="1058088" cy="127830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0" name="Elbow Connector 129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29" idx="0"/>
                <a:endCxn id="129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2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 rot="624888">
              <a:off x="2031997" y="3078172"/>
              <a:ext cx="1872829" cy="343130"/>
              <a:chOff x="2303748" y="2005813"/>
              <a:chExt cx="1268237" cy="343130"/>
            </a:xfrm>
            <a:solidFill>
              <a:srgbClr val="CF07B2"/>
            </a:solidFill>
          </p:grpSpPr>
          <p:sp>
            <p:nvSpPr>
              <p:cNvPr id="134" name="Right Arrow 133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2592150" y="2005813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2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1.3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3873952" y="4706975"/>
              <a:ext cx="1058088" cy="1278309"/>
              <a:chOff x="6321212" y="5257542"/>
              <a:chExt cx="1058088" cy="1278309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8" name="Elbow Connector 137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37" idx="0"/>
                <a:endCxn id="137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3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 flipV="1">
              <a:off x="1691718" y="3500764"/>
              <a:ext cx="2364408" cy="1457317"/>
              <a:chOff x="204872" y="4548796"/>
              <a:chExt cx="2364408" cy="1457317"/>
            </a:xfrm>
          </p:grpSpPr>
          <p:sp>
            <p:nvSpPr>
              <p:cNvPr id="152" name="Right Arrow 151"/>
              <p:cNvSpPr/>
              <p:nvPr/>
            </p:nvSpPr>
            <p:spPr>
              <a:xfrm rot="20233062">
                <a:off x="405836" y="4548796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Right Arrow 154"/>
              <p:cNvSpPr/>
              <p:nvPr/>
            </p:nvSpPr>
            <p:spPr>
              <a:xfrm rot="2443598">
                <a:off x="204872" y="5901998"/>
                <a:ext cx="2364408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ight Arrow 157"/>
              <p:cNvSpPr/>
              <p:nvPr/>
            </p:nvSpPr>
            <p:spPr>
              <a:xfrm rot="624888">
                <a:off x="465331" y="5174767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1" name="Oval 160"/>
            <p:cNvSpPr/>
            <p:nvPr/>
          </p:nvSpPr>
          <p:spPr>
            <a:xfrm>
              <a:off x="1177469" y="4094506"/>
              <a:ext cx="728643" cy="7286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 rot="1365646">
              <a:off x="2276500" y="4832255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6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0.6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 rot="19147291">
              <a:off x="1798740" y="3850444"/>
              <a:ext cx="655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4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-1.7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 rot="20931521">
              <a:off x="2236266" y="4049020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5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0.2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6480212" y="3338823"/>
              <a:ext cx="1058088" cy="1278309"/>
              <a:chOff x="6321212" y="5257542"/>
              <a:chExt cx="1058088" cy="1278309"/>
            </a:xfrm>
          </p:grpSpPr>
          <p:sp>
            <p:nvSpPr>
              <p:cNvPr id="166" name="Oval 165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7" name="Elbow Connector 166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66" idx="0"/>
                <a:endCxn id="166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4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sp>
          <p:nvSpPr>
            <p:cNvPr id="170" name="Right Arrow 169"/>
            <p:cNvSpPr/>
            <p:nvPr/>
          </p:nvSpPr>
          <p:spPr>
            <a:xfrm>
              <a:off x="7349572" y="3632712"/>
              <a:ext cx="714816" cy="172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831953" y="2329135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-1.1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195712" y="2329135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0.3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431540" y="5625244"/>
            <a:ext cx="749700" cy="669421"/>
            <a:chOff x="3918732" y="5877272"/>
            <a:chExt cx="749700" cy="669421"/>
          </a:xfrm>
        </p:grpSpPr>
        <p:sp>
          <p:nvSpPr>
            <p:cNvPr id="181" name="Oval 180"/>
            <p:cNvSpPr/>
            <p:nvPr/>
          </p:nvSpPr>
          <p:spPr>
            <a:xfrm>
              <a:off x="3974587" y="5877272"/>
              <a:ext cx="669421" cy="66942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2" name="Straight Connector 181"/>
            <p:cNvCxnSpPr>
              <a:stCxn id="181" idx="0"/>
              <a:endCxn id="181" idx="4"/>
            </p:cNvCxnSpPr>
            <p:nvPr/>
          </p:nvCxnSpPr>
          <p:spPr>
            <a:xfrm>
              <a:off x="4309298" y="5877272"/>
              <a:ext cx="0" cy="66942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/>
            <p:cNvSpPr txBox="1"/>
            <p:nvPr/>
          </p:nvSpPr>
          <p:spPr>
            <a:xfrm>
              <a:off x="3918732" y="6098566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chemeClr val="accent6">
                      <a:lumMod val="75000"/>
                    </a:schemeClr>
                  </a:solidFill>
                </a:rPr>
                <a:t>-1.6</a:t>
              </a:r>
              <a:endParaRPr lang="en-GB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256140" y="609856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chemeClr val="accent6">
                      <a:lumMod val="75000"/>
                    </a:schemeClr>
                  </a:solidFill>
                </a:rPr>
                <a:t>0.2</a:t>
              </a:r>
              <a:endParaRPr lang="en-GB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1256466" y="5949280"/>
                <a:ext cx="2438616" cy="589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𝑅𝐻𝑆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GB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−0.2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66" y="5949280"/>
                <a:ext cx="2438616" cy="589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1259632" y="5625244"/>
                <a:ext cx="49071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𝐿𝐻𝑆</m:t>
                      </m:r>
                      <m:r>
                        <a:rPr lang="en-GB" sz="1600" b="0" i="1" smtClean="0">
                          <a:latin typeface="Cambria Math"/>
                        </a:rPr>
                        <m:t>=0.3∗1.3+0.8∗−0.1+0.2∗−1.1+0.1=0.2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625244"/>
                <a:ext cx="4907177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TextBox 191"/>
          <p:cNvSpPr txBox="1"/>
          <p:nvPr/>
        </p:nvSpPr>
        <p:spPr>
          <a:xfrm>
            <a:off x="6356942" y="5268942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Remember: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/>
              <p:cNvSpPr/>
              <p:nvPr/>
            </p:nvSpPr>
            <p:spPr>
              <a:xfrm>
                <a:off x="6408204" y="5633194"/>
                <a:ext cx="1981825" cy="596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𝐿𝐻𝑆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𝐼𝑛𝑝𝑢𝑡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𝑊𝑒𝑖𝑔h𝑡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3" name="Rectangle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04" y="5633194"/>
                <a:ext cx="1981825" cy="596638"/>
              </a:xfrm>
              <a:prstGeom prst="rect">
                <a:avLst/>
              </a:prstGeom>
              <a:blipFill rotWithShape="1">
                <a:blip r:embed="rId4"/>
                <a:stretch>
                  <a:fillRect t="-95918" b="-147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6374866" y="6120160"/>
                <a:ext cx="2373598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𝑅𝐻𝑆</m:t>
                      </m:r>
                      <m:r>
                        <a:rPr lang="en-GB" sz="12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GB" sz="1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sz="12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12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𝐼𝑛𝑝𝑢𝑡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𝑊𝑒𝑖𝑔h𝑡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  <m:r>
                            <a:rPr lang="en-GB" sz="12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66" y="6120160"/>
                <a:ext cx="2373598" cy="490134"/>
              </a:xfrm>
              <a:prstGeom prst="rect">
                <a:avLst/>
              </a:prstGeom>
              <a:blipFill rotWithShape="1">
                <a:blip r:embed="rId5"/>
                <a:stretch>
                  <a:fillRect b="-5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3941191" y="3385441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</a:rPr>
              <a:t>1.6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58121" y="3385441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</a:rPr>
              <a:t>0.8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94308" y="4597387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-1.6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31716" y="4597387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0.2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3865" y="3339935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2792" y="3339935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0.5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 propagation 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54" y="1556792"/>
            <a:ext cx="6750314" cy="3428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DO {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For each Input in </a:t>
            </a: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InputData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Network Output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Calculate Neuron Error (Target – Output)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Calculate Network Error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Update Weights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Epoch++;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WHILE (Epoch &lt; Max no. of iterations &amp;&amp; Network error &gt; target error)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523" y="5193196"/>
            <a:ext cx="8142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are using supervised leaning – we have known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stochastic training – weights are updated after each set of input data is evaluated.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network has only one output neuron.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2735796" y="2492896"/>
            <a:ext cx="180020" cy="18002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 194"/>
          <p:cNvSpPr/>
          <p:nvPr/>
        </p:nvSpPr>
        <p:spPr>
          <a:xfrm>
            <a:off x="5546140" y="5217408"/>
            <a:ext cx="3274332" cy="1392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GB" sz="1400" dirty="0" smtClean="0"/>
          </a:p>
          <a:p>
            <a:pPr algn="just"/>
            <a:endParaRPr lang="en-GB" sz="1400" dirty="0" smtClean="0"/>
          </a:p>
          <a:p>
            <a:pPr algn="just"/>
            <a:r>
              <a:rPr lang="en-GB" sz="1400" dirty="0" smtClean="0"/>
              <a:t>We only have one neuron in our output layer. If we had multiple output neurons we would need to calculate the error for each one.</a:t>
            </a:r>
            <a:endParaRPr lang="en-GB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Calculate output error</a:t>
            </a:r>
            <a:endParaRPr lang="en-GB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1300826" y="1484784"/>
            <a:ext cx="6511534" cy="4066920"/>
            <a:chOff x="976790" y="1558571"/>
            <a:chExt cx="7087598" cy="4426713"/>
          </a:xfrm>
        </p:grpSpPr>
        <p:sp>
          <p:nvSpPr>
            <p:cNvPr id="42" name="Oval 41"/>
            <p:cNvSpPr/>
            <p:nvPr/>
          </p:nvSpPr>
          <p:spPr>
            <a:xfrm>
              <a:off x="1187624" y="2880377"/>
              <a:ext cx="728643" cy="728643"/>
            </a:xfrm>
            <a:prstGeom prst="ellipse">
              <a:avLst/>
            </a:prstGeom>
            <a:solidFill>
              <a:srgbClr val="FFB3F1"/>
            </a:solidFill>
            <a:ln>
              <a:solidFill>
                <a:srgbClr val="CF0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6790" y="1558571"/>
              <a:ext cx="1238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Input Layer</a:t>
              </a:r>
              <a:endParaRPr lang="en-GB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40062" y="1558571"/>
              <a:ext cx="1739296" cy="3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Hidden Layer</a:t>
              </a:r>
              <a:endParaRPr lang="en-GB" sz="16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58924" y="1558571"/>
              <a:ext cx="1448056" cy="3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Output Layer</a:t>
              </a:r>
              <a:endParaRPr lang="en-GB" sz="16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 rot="20233062">
              <a:off x="1905832" y="2465566"/>
              <a:ext cx="1872829" cy="336876"/>
              <a:chOff x="2303748" y="2012067"/>
              <a:chExt cx="1268237" cy="336876"/>
            </a:xfrm>
            <a:solidFill>
              <a:srgbClr val="CF07B2"/>
            </a:solidFill>
          </p:grpSpPr>
          <p:sp>
            <p:nvSpPr>
              <p:cNvPr id="47" name="Right Arrow 4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733374" y="2012067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 smtClean="0">
                    <a:solidFill>
                      <a:srgbClr val="CF07B2"/>
                    </a:solidFill>
                  </a:rPr>
                  <a:t>1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0.5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889250" y="2087333"/>
              <a:ext cx="1058088" cy="1278309"/>
              <a:chOff x="6321212" y="5257542"/>
              <a:chExt cx="1058088" cy="1278309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Elbow Connector 94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4" idx="0"/>
                <a:endCxn id="94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 smtClean="0"/>
                  <a:t>1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2443598">
              <a:off x="1825915" y="3837742"/>
              <a:ext cx="2364408" cy="337024"/>
              <a:chOff x="2303748" y="2011919"/>
              <a:chExt cx="1268237" cy="337024"/>
            </a:xfrm>
            <a:solidFill>
              <a:srgbClr val="CF07B2"/>
            </a:solidFill>
          </p:grpSpPr>
          <p:sp>
            <p:nvSpPr>
              <p:cNvPr id="117" name="Right Arrow 11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2723294" y="2011919"/>
                <a:ext cx="3518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3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-2.3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 rot="1700643">
              <a:off x="4730224" y="2546285"/>
              <a:ext cx="1852725" cy="352265"/>
              <a:chOff x="2303748" y="1996678"/>
              <a:chExt cx="1268237" cy="352265"/>
            </a:xfrm>
          </p:grpSpPr>
          <p:sp>
            <p:nvSpPr>
              <p:cNvPr id="120" name="Right Arrow 119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706993" y="1996678"/>
                <a:ext cx="4654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FF0000"/>
                    </a:solidFill>
                  </a:rPr>
                  <a:t>7</a:t>
                </a:r>
                <a:r>
                  <a:rPr lang="en-GB" sz="1400" b="1" dirty="0" smtClean="0">
                    <a:solidFill>
                      <a:srgbClr val="FF0000"/>
                    </a:solidFill>
                  </a:rPr>
                  <a:t> 1.3</a:t>
                </a:r>
                <a:endParaRPr lang="en-GB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4743638" y="3429000"/>
              <a:ext cx="1601224" cy="352265"/>
              <a:chOff x="2303748" y="1996678"/>
              <a:chExt cx="1268237" cy="352265"/>
            </a:xfrm>
          </p:grpSpPr>
          <p:sp>
            <p:nvSpPr>
              <p:cNvPr id="123" name="Right Arrow 122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648856" y="1996678"/>
                <a:ext cx="5817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70C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70C0"/>
                    </a:solidFill>
                  </a:rPr>
                  <a:t>8</a:t>
                </a:r>
                <a:r>
                  <a:rPr lang="en-GB" sz="1400" b="1" dirty="0" smtClean="0">
                    <a:solidFill>
                      <a:srgbClr val="0070C0"/>
                    </a:solidFill>
                  </a:rPr>
                  <a:t> -0.1</a:t>
                </a:r>
                <a:endParaRPr lang="en-GB" sz="14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9989823">
              <a:off x="4565279" y="4241796"/>
              <a:ext cx="1881167" cy="352264"/>
              <a:chOff x="2303748" y="1996679"/>
              <a:chExt cx="1268237" cy="352264"/>
            </a:xfrm>
          </p:grpSpPr>
          <p:sp>
            <p:nvSpPr>
              <p:cNvPr id="126" name="Right Arrow 125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692142" y="1996679"/>
                <a:ext cx="4951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B05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B050"/>
                    </a:solidFill>
                  </a:rPr>
                  <a:t>9</a:t>
                </a:r>
                <a:r>
                  <a:rPr lang="en-GB" sz="1400" b="1" dirty="0" smtClean="0">
                    <a:solidFill>
                      <a:srgbClr val="00B050"/>
                    </a:solidFill>
                  </a:rPr>
                  <a:t> -1.1</a:t>
                </a:r>
                <a:endParaRPr lang="en-GB" sz="14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876927" y="3408054"/>
              <a:ext cx="1058088" cy="1278309"/>
              <a:chOff x="6321212" y="5257542"/>
              <a:chExt cx="1058088" cy="127830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0" name="Elbow Connector 129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29" idx="0"/>
                <a:endCxn id="129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2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 rot="624888">
              <a:off x="2031997" y="3078172"/>
              <a:ext cx="1872829" cy="343130"/>
              <a:chOff x="2303748" y="2005813"/>
              <a:chExt cx="1268237" cy="343130"/>
            </a:xfrm>
            <a:solidFill>
              <a:srgbClr val="CF07B2"/>
            </a:solidFill>
          </p:grpSpPr>
          <p:sp>
            <p:nvSpPr>
              <p:cNvPr id="134" name="Right Arrow 133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2592150" y="2005813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2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1.3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3873952" y="4706975"/>
              <a:ext cx="1058088" cy="1278309"/>
              <a:chOff x="6321212" y="5257542"/>
              <a:chExt cx="1058088" cy="1278309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8" name="Elbow Connector 137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37" idx="0"/>
                <a:endCxn id="137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3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 flipV="1">
              <a:off x="1691718" y="3500764"/>
              <a:ext cx="2364408" cy="1457317"/>
              <a:chOff x="204872" y="4548796"/>
              <a:chExt cx="2364408" cy="1457317"/>
            </a:xfrm>
          </p:grpSpPr>
          <p:sp>
            <p:nvSpPr>
              <p:cNvPr id="152" name="Right Arrow 151"/>
              <p:cNvSpPr/>
              <p:nvPr/>
            </p:nvSpPr>
            <p:spPr>
              <a:xfrm rot="20233062">
                <a:off x="405836" y="4548796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Right Arrow 154"/>
              <p:cNvSpPr/>
              <p:nvPr/>
            </p:nvSpPr>
            <p:spPr>
              <a:xfrm rot="2443598">
                <a:off x="204872" y="5901998"/>
                <a:ext cx="2364408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ight Arrow 157"/>
              <p:cNvSpPr/>
              <p:nvPr/>
            </p:nvSpPr>
            <p:spPr>
              <a:xfrm rot="624888">
                <a:off x="465331" y="5174767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1" name="Oval 160"/>
            <p:cNvSpPr/>
            <p:nvPr/>
          </p:nvSpPr>
          <p:spPr>
            <a:xfrm>
              <a:off x="1177469" y="4094506"/>
              <a:ext cx="728643" cy="7286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 rot="1365646">
              <a:off x="2276500" y="4832255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6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0.6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 rot="19147291">
              <a:off x="1798740" y="3850444"/>
              <a:ext cx="655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4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-1.7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 rot="20931521">
              <a:off x="2236266" y="4049020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5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0.2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6480212" y="3338823"/>
              <a:ext cx="1058088" cy="1278309"/>
              <a:chOff x="6321212" y="5257542"/>
              <a:chExt cx="1058088" cy="1278309"/>
            </a:xfrm>
          </p:grpSpPr>
          <p:sp>
            <p:nvSpPr>
              <p:cNvPr id="166" name="Oval 165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7" name="Elbow Connector 166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66" idx="0"/>
                <a:endCxn id="166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4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sp>
          <p:nvSpPr>
            <p:cNvPr id="170" name="Right Arrow 169"/>
            <p:cNvSpPr/>
            <p:nvPr/>
          </p:nvSpPr>
          <p:spPr>
            <a:xfrm>
              <a:off x="7349572" y="3632712"/>
              <a:ext cx="714816" cy="172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831953" y="2329135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-1.1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195712" y="2329135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0.3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1256466" y="6006770"/>
                <a:ext cx="30989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𝑂𝑢𝑡𝑝𝑢𝑡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𝐸𝑟𝑟𝑜𝑟</m:t>
                      </m:r>
                      <m:r>
                        <a:rPr lang="en-GB" sz="1600" b="0" i="1" smtClean="0">
                          <a:latin typeface="Cambria Math"/>
                        </a:rPr>
                        <m:t>=0 −0.5=−0.5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66" y="6006770"/>
                <a:ext cx="3098990" cy="338554"/>
              </a:xfrm>
              <a:prstGeom prst="rect">
                <a:avLst/>
              </a:prstGeom>
              <a:blipFill rotWithShape="1"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1259632" y="5682734"/>
                <a:ext cx="3328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𝑂𝑢𝑡𝑝𝑢𝑡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𝐸𝑟𝑟𝑜𝑟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𝑇𝑎𝑟𝑔𝑒𝑡</m:t>
                      </m:r>
                      <m:r>
                        <a:rPr lang="en-GB" sz="1600" b="0" i="1" smtClean="0">
                          <a:latin typeface="Cambria Math"/>
                        </a:rPr>
                        <m:t> −</m:t>
                      </m:r>
                      <m:r>
                        <a:rPr lang="en-GB" sz="1600" b="0" i="1" smtClean="0">
                          <a:latin typeface="Cambria Math"/>
                        </a:rPr>
                        <m:t>𝑂𝑢𝑡𝑝𝑢𝑡</m:t>
                      </m:r>
                    </m:oMath>
                  </m:oMathPara>
                </a14:m>
                <a:endParaRPr lang="en-GB" dirty="0" smtClean="0"/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682734"/>
                <a:ext cx="3328412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TextBox 191"/>
          <p:cNvSpPr txBox="1"/>
          <p:nvPr/>
        </p:nvSpPr>
        <p:spPr>
          <a:xfrm>
            <a:off x="5664031" y="5313402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Note:</a:t>
            </a:r>
            <a:endParaRPr lang="en-GB" dirty="0"/>
          </a:p>
        </p:txBody>
      </p:sp>
      <p:sp>
        <p:nvSpPr>
          <p:cNvPr id="68" name="TextBox 67"/>
          <p:cNvSpPr txBox="1"/>
          <p:nvPr/>
        </p:nvSpPr>
        <p:spPr>
          <a:xfrm>
            <a:off x="3941191" y="3385441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</a:rPr>
              <a:t>1.6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58121" y="3385441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</a:rPr>
              <a:t>0.8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94308" y="4597387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-1.6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31716" y="4597387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0.2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3865" y="3339935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2792" y="3339935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0.5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19771" y="2672916"/>
            <a:ext cx="7646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Target</a:t>
            </a:r>
          </a:p>
          <a:p>
            <a:pPr algn="ctr"/>
            <a:endParaRPr lang="en-GB" dirty="0"/>
          </a:p>
          <a:p>
            <a:pPr algn="ctr"/>
            <a:r>
              <a:rPr lang="en-GB" sz="2000" dirty="0" smtClean="0"/>
              <a:t>0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639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 propagation 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54" y="1556792"/>
            <a:ext cx="6750314" cy="3428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DO {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For each Input in </a:t>
            </a: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InputData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Network Output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Neuron Error (Target – Output)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Calculate Network Error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Update Weights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Epoch++;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WHILE (Epoch &lt; Max no. of iterations &amp;&amp; Network error &gt; target error)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523" y="5193196"/>
            <a:ext cx="8142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are using supervised leaning – we have known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stochastic training – weights are updated after each set of input data is evaluated.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network has only one output neuron.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2735796" y="2816932"/>
            <a:ext cx="180020" cy="18002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Calculate Network Error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</a:rPr>
                        <m:t>𝑀𝑆𝐸</m:t>
                      </m:r>
                      <m:r>
                        <a:rPr lang="en-GB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0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GB" sz="2000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/>
                                            </a:rPr>
                                            <m:t>𝑇𝑎𝑟𝑔𝑒𝑡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GB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/>
                                            </a:rPr>
                                            <m:t>𝑂𝑢𝑡𝑝𝑢𝑡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sz="2000" dirty="0" smtClean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 smtClean="0"/>
                  <a:t>The network error describes the total error in the network across all output neurons(m), for each training input(n).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 smtClean="0"/>
                  <a:t>While not used to update the network itself it is this error that we are actually trying to minimise.</a:t>
                </a:r>
              </a:p>
              <a:p>
                <a:pPr marL="0" indent="0">
                  <a:buNone/>
                </a:pPr>
                <a:endParaRPr lang="en-GB" sz="2000" dirty="0" smtClean="0"/>
              </a:p>
              <a:p>
                <a:pPr marL="0" indent="0">
                  <a:buNone/>
                </a:pPr>
                <a:r>
                  <a:rPr lang="en-GB" sz="2000" dirty="0" smtClean="0"/>
                  <a:t>In our example </a:t>
                </a:r>
                <a:r>
                  <a:rPr lang="en-GB" sz="2000" b="1" i="1" dirty="0" smtClean="0"/>
                  <a:t>n</a:t>
                </a:r>
                <a:r>
                  <a:rPr lang="en-GB" sz="2000" dirty="0" smtClean="0"/>
                  <a:t> and </a:t>
                </a:r>
                <a:r>
                  <a:rPr lang="en-GB" sz="2000" b="1" i="1" dirty="0" smtClean="0"/>
                  <a:t>m</a:t>
                </a:r>
                <a:r>
                  <a:rPr lang="en-GB" sz="2000" dirty="0" smtClean="0"/>
                  <a:t> = 1, hence:</a:t>
                </a: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</a:rPr>
                        <m:t>𝑀𝑆𝐸</m:t>
                      </m:r>
                      <m:r>
                        <a:rPr lang="en-GB" sz="20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/>
                        </a:rPr>
                        <m:t> ∗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/>
                                </a:rPr>
                                <m:t>−0.5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/>
                        </a:rPr>
                        <m:t>𝑀𝑆𝐸</m:t>
                      </m:r>
                      <m:r>
                        <a:rPr lang="en-GB" sz="2000" b="0" i="1" smtClean="0">
                          <a:latin typeface="Cambria Math"/>
                        </a:rPr>
                        <m:t>=0.125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41" r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356942" y="5217408"/>
            <a:ext cx="2463530" cy="1621195"/>
            <a:chOff x="6356942" y="5217408"/>
            <a:chExt cx="2463530" cy="1621195"/>
          </a:xfrm>
        </p:grpSpPr>
        <p:grpSp>
          <p:nvGrpSpPr>
            <p:cNvPr id="5" name="Group 4"/>
            <p:cNvGrpSpPr/>
            <p:nvPr/>
          </p:nvGrpSpPr>
          <p:grpSpPr>
            <a:xfrm>
              <a:off x="6374866" y="5217408"/>
              <a:ext cx="2445606" cy="1621195"/>
              <a:chOff x="6374866" y="5217408"/>
              <a:chExt cx="2445606" cy="162119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480212" y="5638274"/>
                <a:ext cx="22065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Other means of calculating the network error exist these include root mean squared error and cross entropy. These are referred to as loss functions.</a:t>
                </a:r>
                <a:br>
                  <a:rPr lang="en-GB" sz="1200" dirty="0" smtClean="0"/>
                </a:br>
                <a:endParaRPr lang="en-GB" sz="1200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69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 propagation 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54" y="1556792"/>
            <a:ext cx="6750314" cy="3428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DO {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For each Input in </a:t>
            </a: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InputData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Network Output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Neuron Error (Target – Output)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Network Error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Update Weights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Epoch++;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WHILE (Epoch &lt; Max no. of iterations &amp;&amp; Network error &gt; target error)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523" y="5193196"/>
            <a:ext cx="8142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are using supervised leaning – we have known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stochastic training – weights are updated after each set of input data is evaluated.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network has only one output neuron.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2735796" y="3104964"/>
            <a:ext cx="180020" cy="18002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0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400" y="4149080"/>
            <a:ext cx="5122912" cy="21210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Oversimplified Gradient Descent</a:t>
            </a:r>
            <a:r>
              <a:rPr lang="en-GB" b="1" dirty="0" smtClean="0"/>
              <a:t>:</a:t>
            </a:r>
          </a:p>
          <a:p>
            <a:pPr marL="0" indent="0">
              <a:buNone/>
            </a:pPr>
            <a:endParaRPr lang="en-GB" b="1" dirty="0"/>
          </a:p>
          <a:p>
            <a:r>
              <a:rPr lang="en-GB" sz="2600" dirty="0"/>
              <a:t>Calculate slope at current position</a:t>
            </a:r>
          </a:p>
          <a:p>
            <a:r>
              <a:rPr lang="en-GB" sz="2600" dirty="0"/>
              <a:t>If slope is negative, move right</a:t>
            </a:r>
          </a:p>
          <a:p>
            <a:r>
              <a:rPr lang="en-GB" sz="2600" dirty="0"/>
              <a:t>If slope is positive, move left</a:t>
            </a:r>
          </a:p>
          <a:p>
            <a:r>
              <a:rPr lang="en-GB" sz="2600" dirty="0"/>
              <a:t>(Repeat until slope == 0)</a:t>
            </a:r>
          </a:p>
          <a:p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707257"/>
            <a:ext cx="66770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41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4: Weight updates – Output layer</a:t>
            </a:r>
            <a:endParaRPr lang="en-GB" dirty="0"/>
          </a:p>
        </p:txBody>
      </p:sp>
      <p:grpSp>
        <p:nvGrpSpPr>
          <p:cNvPr id="31" name="Group 30"/>
          <p:cNvGrpSpPr/>
          <p:nvPr/>
        </p:nvGrpSpPr>
        <p:grpSpPr>
          <a:xfrm>
            <a:off x="6356942" y="5217408"/>
            <a:ext cx="2463530" cy="1392886"/>
            <a:chOff x="6356942" y="5217408"/>
            <a:chExt cx="2463530" cy="1392886"/>
          </a:xfrm>
        </p:grpSpPr>
        <p:sp>
          <p:nvSpPr>
            <p:cNvPr id="4" name="Rounded Rectangle 3"/>
            <p:cNvSpPr/>
            <p:nvPr/>
          </p:nvSpPr>
          <p:spPr>
            <a:xfrm>
              <a:off x="6374866" y="5217408"/>
              <a:ext cx="2445606" cy="139288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56942" y="5268942"/>
              <a:ext cx="1285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Remember: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458371" y="5769260"/>
                  <a:ext cx="2278596" cy="4694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l-GR" sz="1200" b="0" i="1" smtClean="0">
                                <a:latin typeface="Cambria Math"/>
                              </a:rPr>
                              <m:t>𝛿</m:t>
                            </m:r>
                            <m:r>
                              <a:rPr lang="en-GB" sz="1200" b="0" i="1" smtClean="0">
                                <a:latin typeface="Cambria Math"/>
                              </a:rPr>
                              <m:t>𝑦</m:t>
                            </m:r>
                          </m:num>
                          <m:den>
                            <m:r>
                              <a:rPr lang="el-GR" sz="1200" b="0" i="1" smtClean="0">
                                <a:latin typeface="Cambria Math"/>
                              </a:rPr>
                              <m:t>𝛿</m:t>
                            </m:r>
                            <m:r>
                              <a:rPr lang="en-GB" sz="1200" b="0" i="1" smtClean="0">
                                <a:latin typeface="Cambria Math"/>
                              </a:rPr>
                              <m:t>𝑥</m:t>
                            </m:r>
                          </m:den>
                        </m:f>
                        <m:r>
                          <a:rPr lang="en-GB" sz="1200" b="0" i="1" smtClean="0">
                            <a:latin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n-GB" sz="12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GB" sz="12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1200" b="0" i="1" smtClean="0">
                                    <a:latin typeface="Cambria Math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GB" sz="1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12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GB" sz="1200" b="0" i="1" smtClean="0">
                            <a:latin typeface="Cambria Math"/>
                          </a:rPr>
                          <m:t>=</m:t>
                        </m:r>
                        <m:r>
                          <a:rPr lang="en-GB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/>
                          </a:rPr>
                          <m:t>(1−</m:t>
                        </m:r>
                        <m:r>
                          <a:rPr lang="en-GB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8371" y="5769260"/>
                  <a:ext cx="2278596" cy="46948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1799368" y="2175250"/>
            <a:ext cx="3609414" cy="2166729"/>
            <a:chOff x="2172900" y="2356275"/>
            <a:chExt cx="3163249" cy="1898896"/>
          </a:xfrm>
        </p:grpSpPr>
        <p:sp>
          <p:nvSpPr>
            <p:cNvPr id="8" name="Right Arrow 7"/>
            <p:cNvSpPr/>
            <p:nvPr/>
          </p:nvSpPr>
          <p:spPr>
            <a:xfrm rot="1700643">
              <a:off x="2218859" y="2566953"/>
              <a:ext cx="1702140" cy="9565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 rot="1700643">
              <a:off x="2823588" y="2356275"/>
              <a:ext cx="624726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000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FF0000"/>
                  </a:solidFill>
                </a:rPr>
                <a:t>7</a:t>
              </a:r>
              <a:r>
                <a:rPr lang="en-GB" sz="1400" b="1" dirty="0" smtClean="0">
                  <a:solidFill>
                    <a:srgbClr val="FF0000"/>
                  </a:solidFill>
                </a:rPr>
                <a:t> 1.3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285302" y="3391589"/>
              <a:ext cx="1471080" cy="9565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5607" y="3163608"/>
              <a:ext cx="674798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0070C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70C0"/>
                  </a:solidFill>
                </a:rPr>
                <a:t>8</a:t>
              </a:r>
              <a:r>
                <a:rPr lang="en-GB" sz="1400" b="1" dirty="0" smtClean="0">
                  <a:solidFill>
                    <a:srgbClr val="0070C0"/>
                  </a:solidFill>
                </a:rPr>
                <a:t> -0.1</a:t>
              </a:r>
              <a:endParaRPr lang="en-GB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9989823">
              <a:off x="2172900" y="4126045"/>
              <a:ext cx="1728270" cy="9565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 rot="19989823">
              <a:off x="2641219" y="3911396"/>
              <a:ext cx="674797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00B05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B050"/>
                  </a:solidFill>
                </a:rPr>
                <a:t>9</a:t>
              </a:r>
              <a:r>
                <a:rPr lang="en-GB" sz="1400" b="1" dirty="0" smtClean="0">
                  <a:solidFill>
                    <a:srgbClr val="00B050"/>
                  </a:solidFill>
                </a:rPr>
                <a:t> -1.1</a:t>
              </a:r>
              <a:endParaRPr lang="en-GB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880731" y="3080760"/>
              <a:ext cx="669421" cy="66942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5" name="Elbow Connector 14"/>
            <p:cNvCxnSpPr/>
            <p:nvPr/>
          </p:nvCxnSpPr>
          <p:spPr>
            <a:xfrm rot="16200000" flipV="1">
              <a:off x="4065501" y="3837198"/>
              <a:ext cx="334711" cy="167355"/>
            </a:xfrm>
            <a:prstGeom prst="bentConnector3">
              <a:avLst>
                <a:gd name="adj1" fmla="val -8219"/>
              </a:avLst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4285530" y="3972409"/>
              <a:ext cx="567290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B</a:t>
              </a:r>
              <a:r>
                <a:rPr lang="en-GB" sz="1400" b="1" baseline="-25000" dirty="0"/>
                <a:t>4</a:t>
              </a:r>
              <a:r>
                <a:rPr lang="en-GB" sz="1400" b="1" dirty="0" smtClean="0"/>
                <a:t> 0.1</a:t>
              </a:r>
              <a:endParaRPr lang="en-GB" sz="1400" b="1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79432" y="3350763"/>
              <a:ext cx="656717" cy="158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6971" y="5268942"/>
            <a:ext cx="6098528" cy="1139360"/>
            <a:chOff x="2902590" y="1758872"/>
            <a:chExt cx="6098528" cy="1139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902590" y="1758872"/>
                  <a:ext cx="6098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/>
                          </a:rPr>
                          <m:t>𝑁𝑒𝑢𝑟𝑜𝑛</m:t>
                        </m:r>
                        <m:r>
                          <a:rPr lang="en-GB" b="0" i="1" smtClean="0">
                            <a:latin typeface="Cambria Math"/>
                          </a:rPr>
                          <m:t> </m:t>
                        </m:r>
                        <m:r>
                          <a:rPr lang="en-GB" b="0" i="1" smtClean="0">
                            <a:latin typeface="Cambria Math"/>
                          </a:rPr>
                          <m:t>𝐸𝑟𝑟𝑜𝑟</m:t>
                        </m:r>
                        <m:r>
                          <a:rPr lang="en-GB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𝑇𝑎𝑟𝑔𝑒𝑡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𝑜𝑢𝑡𝑝𝑢𝑡</m:t>
                            </m:r>
                          </m:e>
                        </m:d>
                        <m:r>
                          <a:rPr lang="en-GB" b="0" i="1" smtClean="0">
                            <a:latin typeface="Cambria Math"/>
                          </a:rPr>
                          <m:t>∗</m:t>
                        </m:r>
                        <m:r>
                          <a:rPr lang="en-GB" b="0" i="1" smtClean="0">
                            <a:latin typeface="Cambria Math"/>
                          </a:rPr>
                          <m:t>𝑜𝑢𝑡𝑝𝑢𝑡</m:t>
                        </m:r>
                        <m:r>
                          <a:rPr lang="en-GB" b="0" i="1" smtClean="0">
                            <a:latin typeface="Cambria Math"/>
                          </a:rPr>
                          <m:t>(1−</m:t>
                        </m:r>
                        <m:r>
                          <a:rPr lang="en-GB" b="0" i="1" smtClean="0">
                            <a:latin typeface="Cambria Math"/>
                          </a:rPr>
                          <m:t>𝑜𝑢𝑡𝑝𝑢𝑡</m:t>
                        </m:r>
                        <m:r>
                          <a:rPr lang="en-GB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90" y="1758872"/>
                  <a:ext cx="6098528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427984" y="2156779"/>
                  <a:ext cx="27951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0−0.5</m:t>
                            </m:r>
                          </m:e>
                        </m:d>
                        <m:r>
                          <a:rPr lang="en-GB" b="0" i="1" smtClean="0">
                            <a:latin typeface="Cambria Math"/>
                          </a:rPr>
                          <m:t>∗0.5(1−0.5)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984" y="2156779"/>
                  <a:ext cx="279518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427984" y="2528900"/>
                  <a:ext cx="1208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/>
                          </a:rPr>
                          <m:t>=−0.125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984" y="2528900"/>
                  <a:ext cx="1208985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3510312" y="179929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Output Layer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544108" y="32308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0.5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6264188" y="289237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Target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6480212" y="3261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9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532" y="1058875"/>
            <a:ext cx="5040560" cy="1470025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Graphik Meetup"/>
              </a:rPr>
              <a:t>Developing an AI that can learn to play the classic game of Tic-Tac-Toe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005064"/>
            <a:ext cx="4716524" cy="924508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By Dr Alan Faulkner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532" y="6156012"/>
            <a:ext cx="738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Code </a:t>
            </a:r>
            <a:r>
              <a:rPr lang="en-GB" dirty="0"/>
              <a:t>is available at: https://github.com/AlanFaulkner/NottinghamAIMeetup </a:t>
            </a:r>
          </a:p>
        </p:txBody>
      </p:sp>
    </p:spTree>
    <p:extLst>
      <p:ext uri="{BB962C8B-B14F-4D97-AF65-F5344CB8AC3E}">
        <p14:creationId xmlns:p14="http://schemas.microsoft.com/office/powerpoint/2010/main" val="23541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4: Weight updates – Output layer</a:t>
            </a:r>
            <a:endParaRPr lang="en-GB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56942" y="5217408"/>
            <a:ext cx="2463530" cy="1392886"/>
            <a:chOff x="6356942" y="5217408"/>
            <a:chExt cx="2463530" cy="1392886"/>
          </a:xfrm>
        </p:grpSpPr>
        <p:grpSp>
          <p:nvGrpSpPr>
            <p:cNvPr id="7" name="Group 6"/>
            <p:cNvGrpSpPr/>
            <p:nvPr/>
          </p:nvGrpSpPr>
          <p:grpSpPr>
            <a:xfrm>
              <a:off x="6374866" y="5217408"/>
              <a:ext cx="2445606" cy="1392886"/>
              <a:chOff x="6374866" y="5217408"/>
              <a:chExt cx="2445606" cy="139288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480212" y="5638274"/>
                <a:ext cx="22065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Learning rate is a ‘</a:t>
                </a:r>
                <a:r>
                  <a:rPr lang="en-GB" sz="1200" b="1" dirty="0" smtClean="0"/>
                  <a:t>hyper parameter</a:t>
                </a:r>
                <a:r>
                  <a:rPr lang="en-GB" sz="1200" dirty="0" smtClean="0"/>
                  <a:t>’. Such parameters are determined by the user for a given problem.</a:t>
                </a:r>
                <a:endParaRPr lang="en-GB" sz="1200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99368" y="2182684"/>
            <a:ext cx="3609414" cy="2159295"/>
            <a:chOff x="2172900" y="2362790"/>
            <a:chExt cx="3163249" cy="1892381"/>
          </a:xfrm>
        </p:grpSpPr>
        <p:sp>
          <p:nvSpPr>
            <p:cNvPr id="8" name="Right Arrow 7"/>
            <p:cNvSpPr/>
            <p:nvPr/>
          </p:nvSpPr>
          <p:spPr>
            <a:xfrm rot="1700643">
              <a:off x="2218859" y="2566953"/>
              <a:ext cx="1702140" cy="9565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 rot="1700643">
              <a:off x="2837982" y="2362790"/>
              <a:ext cx="595939" cy="269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000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FF0000"/>
                  </a:solidFill>
                </a:rPr>
                <a:t>7</a:t>
              </a:r>
              <a:r>
                <a:rPr lang="en-GB" sz="1400" b="1" dirty="0" smtClean="0">
                  <a:solidFill>
                    <a:srgbClr val="FF0000"/>
                  </a:solidFill>
                </a:rPr>
                <a:t> 1.3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285302" y="3391589"/>
              <a:ext cx="1471080" cy="9565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5607" y="3163608"/>
              <a:ext cx="674798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0070C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70C0"/>
                  </a:solidFill>
                </a:rPr>
                <a:t>8</a:t>
              </a:r>
              <a:r>
                <a:rPr lang="en-GB" sz="1400" b="1" dirty="0" smtClean="0">
                  <a:solidFill>
                    <a:srgbClr val="0070C0"/>
                  </a:solidFill>
                </a:rPr>
                <a:t> -0.1</a:t>
              </a:r>
              <a:endParaRPr lang="en-GB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9989823">
              <a:off x="2172900" y="4126045"/>
              <a:ext cx="1728270" cy="9565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 rot="19989823">
              <a:off x="2641219" y="3911396"/>
              <a:ext cx="674797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00B05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B050"/>
                  </a:solidFill>
                </a:rPr>
                <a:t>9</a:t>
              </a:r>
              <a:r>
                <a:rPr lang="en-GB" sz="1400" b="1" dirty="0" smtClean="0">
                  <a:solidFill>
                    <a:srgbClr val="00B050"/>
                  </a:solidFill>
                </a:rPr>
                <a:t> -1.1</a:t>
              </a:r>
              <a:endParaRPr lang="en-GB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880731" y="3080760"/>
              <a:ext cx="669421" cy="66942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5" name="Elbow Connector 14"/>
            <p:cNvCxnSpPr/>
            <p:nvPr/>
          </p:nvCxnSpPr>
          <p:spPr>
            <a:xfrm rot="16200000" flipV="1">
              <a:off x="4065501" y="3837198"/>
              <a:ext cx="334711" cy="167355"/>
            </a:xfrm>
            <a:prstGeom prst="bentConnector3">
              <a:avLst>
                <a:gd name="adj1" fmla="val -8219"/>
              </a:avLst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4285530" y="3972409"/>
              <a:ext cx="567290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B</a:t>
              </a:r>
              <a:r>
                <a:rPr lang="en-GB" sz="1400" b="1" baseline="-25000" dirty="0"/>
                <a:t>4</a:t>
              </a:r>
              <a:r>
                <a:rPr lang="en-GB" sz="1400" b="1" dirty="0" smtClean="0"/>
                <a:t> 0.1</a:t>
              </a:r>
              <a:endParaRPr lang="en-GB" sz="1400" b="1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79432" y="3350763"/>
              <a:ext cx="656717" cy="158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𝑢𝑝𝑑𝑎𝑡𝑒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𝐸𝑟𝑟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𝐿𝑒𝑎𝑟𝑛𝑖𝑛𝑔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𝑟𝑎𝑡𝑒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510312" y="179929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Output Layer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544108" y="32308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0.5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6264188" y="289237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Target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6480212" y="3261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3575349" y="4373707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Err = -0.125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5636" y="5409220"/>
                <a:ext cx="4464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7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=1.3∗−0.125∗0.001=−0.0001625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5409220"/>
                <a:ext cx="446442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5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4: Weight updates – Output layer</a:t>
            </a:r>
            <a:endParaRPr lang="en-GB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56942" y="5217408"/>
            <a:ext cx="2463530" cy="1392886"/>
            <a:chOff x="6356942" y="5217408"/>
            <a:chExt cx="2463530" cy="1392886"/>
          </a:xfrm>
        </p:grpSpPr>
        <p:grpSp>
          <p:nvGrpSpPr>
            <p:cNvPr id="7" name="Group 6"/>
            <p:cNvGrpSpPr/>
            <p:nvPr/>
          </p:nvGrpSpPr>
          <p:grpSpPr>
            <a:xfrm>
              <a:off x="6374866" y="5217408"/>
              <a:ext cx="2445606" cy="1392886"/>
              <a:chOff x="6374866" y="5217408"/>
              <a:chExt cx="2445606" cy="139288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480212" y="5638274"/>
                <a:ext cx="22065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Learning rate is a ‘</a:t>
                </a:r>
                <a:r>
                  <a:rPr lang="en-GB" sz="1200" b="1" dirty="0"/>
                  <a:t>hyper </a:t>
                </a:r>
                <a:r>
                  <a:rPr lang="en-GB" sz="1200" b="1" dirty="0" smtClean="0"/>
                  <a:t>parameter</a:t>
                </a:r>
                <a:r>
                  <a:rPr lang="en-GB" sz="1200" dirty="0" smtClean="0"/>
                  <a:t>’. Such parameters </a:t>
                </a:r>
                <a:r>
                  <a:rPr lang="en-GB" sz="1200" dirty="0"/>
                  <a:t>are determined by the user for a given problem.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99368" y="2182684"/>
            <a:ext cx="3609414" cy="2159295"/>
            <a:chOff x="2172900" y="2362790"/>
            <a:chExt cx="3163249" cy="1892381"/>
          </a:xfrm>
        </p:grpSpPr>
        <p:sp>
          <p:nvSpPr>
            <p:cNvPr id="8" name="Right Arrow 7"/>
            <p:cNvSpPr/>
            <p:nvPr/>
          </p:nvSpPr>
          <p:spPr>
            <a:xfrm rot="1700643">
              <a:off x="2218859" y="2566953"/>
              <a:ext cx="1702140" cy="9565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 rot="1700643">
              <a:off x="2597751" y="2362790"/>
              <a:ext cx="1076399" cy="269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000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FF0000"/>
                  </a:solidFill>
                </a:rPr>
                <a:t>7</a:t>
              </a:r>
              <a:r>
                <a:rPr lang="en-GB" sz="1400" b="1" dirty="0" smtClean="0">
                  <a:solidFill>
                    <a:srgbClr val="FF0000"/>
                  </a:solidFill>
                </a:rPr>
                <a:t> 1.2998375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285302" y="3391589"/>
              <a:ext cx="1471080" cy="9565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5607" y="3163608"/>
              <a:ext cx="674798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0070C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70C0"/>
                  </a:solidFill>
                </a:rPr>
                <a:t>8</a:t>
              </a:r>
              <a:r>
                <a:rPr lang="en-GB" sz="1400" b="1" dirty="0" smtClean="0">
                  <a:solidFill>
                    <a:srgbClr val="0070C0"/>
                  </a:solidFill>
                </a:rPr>
                <a:t> -0.1</a:t>
              </a:r>
              <a:endParaRPr lang="en-GB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9989823">
              <a:off x="2172900" y="4126045"/>
              <a:ext cx="1728270" cy="9565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 rot="19989823">
              <a:off x="2641219" y="3911396"/>
              <a:ext cx="674797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00B05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B050"/>
                  </a:solidFill>
                </a:rPr>
                <a:t>9</a:t>
              </a:r>
              <a:r>
                <a:rPr lang="en-GB" sz="1400" b="1" dirty="0" smtClean="0">
                  <a:solidFill>
                    <a:srgbClr val="00B050"/>
                  </a:solidFill>
                </a:rPr>
                <a:t> -1.1</a:t>
              </a:r>
              <a:endParaRPr lang="en-GB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880731" y="3080760"/>
              <a:ext cx="669421" cy="66942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5" name="Elbow Connector 14"/>
            <p:cNvCxnSpPr/>
            <p:nvPr/>
          </p:nvCxnSpPr>
          <p:spPr>
            <a:xfrm rot="16200000" flipV="1">
              <a:off x="4065501" y="3837198"/>
              <a:ext cx="334711" cy="167355"/>
            </a:xfrm>
            <a:prstGeom prst="bentConnector3">
              <a:avLst>
                <a:gd name="adj1" fmla="val -8219"/>
              </a:avLst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4285530" y="3972409"/>
              <a:ext cx="567290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B</a:t>
              </a:r>
              <a:r>
                <a:rPr lang="en-GB" sz="1400" b="1" baseline="-25000" dirty="0"/>
                <a:t>4</a:t>
              </a:r>
              <a:r>
                <a:rPr lang="en-GB" sz="1400" b="1" dirty="0" smtClean="0"/>
                <a:t> 0.1</a:t>
              </a:r>
              <a:endParaRPr lang="en-GB" sz="1400" b="1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79432" y="3350763"/>
              <a:ext cx="656717" cy="158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𝑢𝑝𝑑𝑎𝑡𝑒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𝐸𝑟𝑟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𝐿𝑒𝑎𝑟𝑛𝑖𝑛𝑔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𝑟𝑎𝑡𝑒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510312" y="179929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Output Layer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544108" y="32308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0.5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6264188" y="289237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Target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6480212" y="3261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3575349" y="4373707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Err = -0.125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5636" y="5409220"/>
                <a:ext cx="4464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7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=1.3∗−0.125∗0.001=−0.0001625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5409220"/>
                <a:ext cx="446442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1160" y="5884148"/>
                <a:ext cx="4445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𝑛𝑒𝑤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𝑢𝑝𝑑𝑎𝑡𝑒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0" y="5884148"/>
                <a:ext cx="444531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417176" y="6192016"/>
                <a:ext cx="4090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7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=1.3+−0.0001625=1.2998375</m:t>
                    </m:r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76" y="6192016"/>
                <a:ext cx="409092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1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4: Weight updates – Output layer</a:t>
            </a:r>
            <a:endParaRPr lang="en-GB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56942" y="5217408"/>
            <a:ext cx="2463530" cy="1392886"/>
            <a:chOff x="6356942" y="5217408"/>
            <a:chExt cx="2463530" cy="1392886"/>
          </a:xfrm>
        </p:grpSpPr>
        <p:grpSp>
          <p:nvGrpSpPr>
            <p:cNvPr id="7" name="Group 6"/>
            <p:cNvGrpSpPr/>
            <p:nvPr/>
          </p:nvGrpSpPr>
          <p:grpSpPr>
            <a:xfrm>
              <a:off x="6374866" y="5217408"/>
              <a:ext cx="2445606" cy="1392886"/>
              <a:chOff x="6374866" y="5217408"/>
              <a:chExt cx="2445606" cy="139288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480212" y="5638274"/>
                <a:ext cx="22065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Learning rate is a ‘</a:t>
                </a:r>
                <a:r>
                  <a:rPr lang="en-GB" sz="1200" b="1" dirty="0"/>
                  <a:t>hyper </a:t>
                </a:r>
                <a:r>
                  <a:rPr lang="en-GB" sz="1200" b="1" dirty="0" smtClean="0"/>
                  <a:t>parameter</a:t>
                </a:r>
                <a:r>
                  <a:rPr lang="en-GB" sz="1200" dirty="0" smtClean="0"/>
                  <a:t>’. Such parameters </a:t>
                </a:r>
                <a:r>
                  <a:rPr lang="en-GB" sz="1200" dirty="0"/>
                  <a:t>are determined by the user for a given problem.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99368" y="2182684"/>
            <a:ext cx="3609414" cy="2159295"/>
            <a:chOff x="2172900" y="2362790"/>
            <a:chExt cx="3163249" cy="1892381"/>
          </a:xfrm>
        </p:grpSpPr>
        <p:sp>
          <p:nvSpPr>
            <p:cNvPr id="8" name="Right Arrow 7"/>
            <p:cNvSpPr/>
            <p:nvPr/>
          </p:nvSpPr>
          <p:spPr>
            <a:xfrm rot="1700643">
              <a:off x="2218859" y="2566953"/>
              <a:ext cx="1702140" cy="9565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 rot="1700643">
              <a:off x="2597751" y="2362790"/>
              <a:ext cx="1076399" cy="269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000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FF0000"/>
                  </a:solidFill>
                </a:rPr>
                <a:t>7</a:t>
              </a:r>
              <a:r>
                <a:rPr lang="en-GB" sz="1400" b="1" dirty="0" smtClean="0">
                  <a:solidFill>
                    <a:srgbClr val="FF0000"/>
                  </a:solidFill>
                </a:rPr>
                <a:t> 1.2998375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285302" y="3391589"/>
              <a:ext cx="1471080" cy="9565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60924" y="3163608"/>
              <a:ext cx="1124164" cy="269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0070C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70C0"/>
                  </a:solidFill>
                </a:rPr>
                <a:t>8</a:t>
              </a:r>
              <a:r>
                <a:rPr lang="en-GB" sz="1400" b="1" dirty="0" smtClean="0">
                  <a:solidFill>
                    <a:srgbClr val="0070C0"/>
                  </a:solidFill>
                </a:rPr>
                <a:t> -0.1000125</a:t>
              </a:r>
              <a:endParaRPr lang="en-GB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9989823">
              <a:off x="2172900" y="4126045"/>
              <a:ext cx="1728270" cy="9565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 rot="19989823">
              <a:off x="2641219" y="3911396"/>
              <a:ext cx="674797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00B05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B050"/>
                  </a:solidFill>
                </a:rPr>
                <a:t>9</a:t>
              </a:r>
              <a:r>
                <a:rPr lang="en-GB" sz="1400" b="1" dirty="0" smtClean="0">
                  <a:solidFill>
                    <a:srgbClr val="00B050"/>
                  </a:solidFill>
                </a:rPr>
                <a:t> -1.1</a:t>
              </a:r>
              <a:endParaRPr lang="en-GB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880731" y="3080760"/>
              <a:ext cx="669421" cy="66942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5" name="Elbow Connector 14"/>
            <p:cNvCxnSpPr/>
            <p:nvPr/>
          </p:nvCxnSpPr>
          <p:spPr>
            <a:xfrm rot="16200000" flipV="1">
              <a:off x="4065501" y="3837198"/>
              <a:ext cx="334711" cy="167355"/>
            </a:xfrm>
            <a:prstGeom prst="bentConnector3">
              <a:avLst>
                <a:gd name="adj1" fmla="val -8219"/>
              </a:avLst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4285530" y="3972409"/>
              <a:ext cx="567290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B</a:t>
              </a:r>
              <a:r>
                <a:rPr lang="en-GB" sz="1400" b="1" baseline="-25000" dirty="0"/>
                <a:t>4</a:t>
              </a:r>
              <a:r>
                <a:rPr lang="en-GB" sz="1400" b="1" dirty="0" smtClean="0"/>
                <a:t> 0.1</a:t>
              </a:r>
              <a:endParaRPr lang="en-GB" sz="1400" b="1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79432" y="3350763"/>
              <a:ext cx="656717" cy="158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𝑢𝑝𝑑𝑎𝑡𝑒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𝐸𝑟𝑟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𝐿𝑒𝑎𝑟𝑛𝑖𝑛𝑔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𝑟𝑎𝑡𝑒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510312" y="179929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Output Layer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544108" y="32308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0.5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6264188" y="289237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Target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6480212" y="3261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3575349" y="4373707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Err = -0.125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23628" y="5409220"/>
                <a:ext cx="461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=0.1∗−0.125∗0.001=−0.0000125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28" y="5409220"/>
                <a:ext cx="461511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1160" y="5884148"/>
                <a:ext cx="4445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𝑛𝑒𝑤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𝑢𝑝𝑑𝑎𝑡𝑒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0" y="5884148"/>
                <a:ext cx="444531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417176" y="6192016"/>
                <a:ext cx="4437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8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=−0.1+−0.0000125=−0.1000125</m:t>
                    </m:r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76" y="6192016"/>
                <a:ext cx="4437177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8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4: Weight updates – Output layer</a:t>
            </a:r>
            <a:endParaRPr lang="en-GB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56942" y="5217408"/>
            <a:ext cx="2463530" cy="1392886"/>
            <a:chOff x="6356942" y="5217408"/>
            <a:chExt cx="2463530" cy="1392886"/>
          </a:xfrm>
        </p:grpSpPr>
        <p:grpSp>
          <p:nvGrpSpPr>
            <p:cNvPr id="7" name="Group 6"/>
            <p:cNvGrpSpPr/>
            <p:nvPr/>
          </p:nvGrpSpPr>
          <p:grpSpPr>
            <a:xfrm>
              <a:off x="6374866" y="5217408"/>
              <a:ext cx="2445606" cy="1392886"/>
              <a:chOff x="6374866" y="5217408"/>
              <a:chExt cx="2445606" cy="139288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480212" y="5638274"/>
                <a:ext cx="22065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Learning rate is a ‘</a:t>
                </a:r>
                <a:r>
                  <a:rPr lang="en-GB" sz="1200" b="1" dirty="0"/>
                  <a:t>hyper </a:t>
                </a:r>
                <a:r>
                  <a:rPr lang="en-GB" sz="1200" b="1" dirty="0" smtClean="0"/>
                  <a:t>parameter</a:t>
                </a:r>
                <a:r>
                  <a:rPr lang="en-GB" sz="1200" dirty="0" smtClean="0"/>
                  <a:t>’. Such parameters </a:t>
                </a:r>
                <a:r>
                  <a:rPr lang="en-GB" sz="1200" dirty="0"/>
                  <a:t>are determined by the user for a given problem.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99368" y="2182684"/>
            <a:ext cx="3609414" cy="2159295"/>
            <a:chOff x="2172900" y="2362790"/>
            <a:chExt cx="3163249" cy="1892381"/>
          </a:xfrm>
        </p:grpSpPr>
        <p:sp>
          <p:nvSpPr>
            <p:cNvPr id="8" name="Right Arrow 7"/>
            <p:cNvSpPr/>
            <p:nvPr/>
          </p:nvSpPr>
          <p:spPr>
            <a:xfrm rot="1700643">
              <a:off x="2218859" y="2566953"/>
              <a:ext cx="1702140" cy="9565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 rot="1700643">
              <a:off x="2597751" y="2362790"/>
              <a:ext cx="1076399" cy="269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000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FF0000"/>
                  </a:solidFill>
                </a:rPr>
                <a:t>7</a:t>
              </a:r>
              <a:r>
                <a:rPr lang="en-GB" sz="1400" b="1" dirty="0" smtClean="0">
                  <a:solidFill>
                    <a:srgbClr val="FF0000"/>
                  </a:solidFill>
                </a:rPr>
                <a:t> 1.2998375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285302" y="3391589"/>
              <a:ext cx="1471080" cy="9565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60924" y="3163608"/>
              <a:ext cx="1124164" cy="269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70C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70C0"/>
                  </a:solidFill>
                </a:rPr>
                <a:t>8</a:t>
              </a:r>
              <a:r>
                <a:rPr lang="en-GB" sz="1400" b="1" dirty="0">
                  <a:solidFill>
                    <a:srgbClr val="0070C0"/>
                  </a:solidFill>
                </a:rPr>
                <a:t> -0.1000125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rot="19989823">
              <a:off x="2172900" y="4126045"/>
              <a:ext cx="1728270" cy="9565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rot="19989823">
                  <a:off x="2299455" y="3917911"/>
                  <a:ext cx="1358325" cy="269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rgbClr val="00B050"/>
                      </a:solidFill>
                    </a:rPr>
                    <a:t>W</a:t>
                  </a:r>
                  <a:r>
                    <a:rPr lang="en-GB" sz="1400" b="1" baseline="-25000" dirty="0">
                      <a:solidFill>
                        <a:srgbClr val="00B050"/>
                      </a:solidFill>
                    </a:rPr>
                    <a:t>9</a:t>
                  </a:r>
                  <a:r>
                    <a:rPr lang="en-GB" sz="1400" b="1" dirty="0" smtClean="0">
                      <a:solidFill>
                        <a:srgbClr val="00B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14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−</m:t>
                      </m:r>
                      <m:r>
                        <a:rPr lang="en-GB" sz="14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𝟏</m:t>
                      </m:r>
                      <m:r>
                        <a:rPr lang="en-GB" sz="14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.</m:t>
                      </m:r>
                      <m:r>
                        <a:rPr lang="en-GB" sz="14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𝟏𝟎𝟎𝟏𝟑𝟕𝟓</m:t>
                      </m:r>
                    </m:oMath>
                  </a14:m>
                  <a:r>
                    <a:rPr lang="en-GB" sz="1400" b="1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89823">
                  <a:off x="2299455" y="3917911"/>
                  <a:ext cx="1358325" cy="2697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400" b="-49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880731" y="3080760"/>
              <a:ext cx="669421" cy="66942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5" name="Elbow Connector 14"/>
            <p:cNvCxnSpPr/>
            <p:nvPr/>
          </p:nvCxnSpPr>
          <p:spPr>
            <a:xfrm rot="16200000" flipV="1">
              <a:off x="4065501" y="3837198"/>
              <a:ext cx="334711" cy="167355"/>
            </a:xfrm>
            <a:prstGeom prst="bentConnector3">
              <a:avLst>
                <a:gd name="adj1" fmla="val -8219"/>
              </a:avLst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4285530" y="3972409"/>
              <a:ext cx="567290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B</a:t>
              </a:r>
              <a:r>
                <a:rPr lang="en-GB" sz="1400" b="1" baseline="-25000" dirty="0"/>
                <a:t>4</a:t>
              </a:r>
              <a:r>
                <a:rPr lang="en-GB" sz="1400" b="1" dirty="0" smtClean="0"/>
                <a:t> 0.1</a:t>
              </a:r>
              <a:endParaRPr lang="en-GB" sz="1400" b="1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79432" y="3350763"/>
              <a:ext cx="656717" cy="158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𝑢𝑝𝑑𝑎𝑡𝑒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𝐸𝑟𝑟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𝐿𝑒𝑎𝑟𝑛𝑖𝑛𝑔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𝑟𝑎𝑡𝑒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510312" y="179929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Output Layer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544108" y="32308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0.5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6264188" y="289237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Target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6480212" y="3261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3575349" y="4373707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Err = -0.125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5636" y="5409220"/>
                <a:ext cx="4655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9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=−1.1∗−0.125∗0.001=−0.0001375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5409220"/>
                <a:ext cx="465518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1160" y="5884148"/>
                <a:ext cx="4445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𝑛𝑒𝑤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𝑢𝑝𝑑𝑎𝑡𝑒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0" y="5884148"/>
                <a:ext cx="4445319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417176" y="6192016"/>
                <a:ext cx="443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9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=−1.1+−0.0001375=−1.1001375</m:t>
                    </m:r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76" y="6192016"/>
                <a:ext cx="443236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4: Weight updates – Output layer</a:t>
            </a:r>
            <a:endParaRPr lang="en-GB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56942" y="5217408"/>
            <a:ext cx="2463530" cy="1392886"/>
            <a:chOff x="6356942" y="5217408"/>
            <a:chExt cx="2463530" cy="1392886"/>
          </a:xfrm>
        </p:grpSpPr>
        <p:grpSp>
          <p:nvGrpSpPr>
            <p:cNvPr id="7" name="Group 6"/>
            <p:cNvGrpSpPr/>
            <p:nvPr/>
          </p:nvGrpSpPr>
          <p:grpSpPr>
            <a:xfrm>
              <a:off x="6374866" y="5217408"/>
              <a:ext cx="2445606" cy="1392886"/>
              <a:chOff x="6374866" y="5217408"/>
              <a:chExt cx="2445606" cy="139288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480212" y="5638274"/>
                <a:ext cx="22065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Learning rate is a ‘</a:t>
                </a:r>
                <a:r>
                  <a:rPr lang="en-GB" sz="1200" b="1" dirty="0"/>
                  <a:t>hyper </a:t>
                </a:r>
                <a:r>
                  <a:rPr lang="en-GB" sz="1200" b="1" dirty="0" smtClean="0"/>
                  <a:t>parameter</a:t>
                </a:r>
                <a:r>
                  <a:rPr lang="en-GB" sz="1200" dirty="0" smtClean="0"/>
                  <a:t>’. Such parameters </a:t>
                </a:r>
                <a:r>
                  <a:rPr lang="en-GB" sz="1200" dirty="0"/>
                  <a:t>are determined by the user for a given problem.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99368" y="2182684"/>
            <a:ext cx="3609414" cy="2144427"/>
            <a:chOff x="2172900" y="2362790"/>
            <a:chExt cx="3163249" cy="1879351"/>
          </a:xfrm>
        </p:grpSpPr>
        <p:sp>
          <p:nvSpPr>
            <p:cNvPr id="8" name="Right Arrow 7"/>
            <p:cNvSpPr/>
            <p:nvPr/>
          </p:nvSpPr>
          <p:spPr>
            <a:xfrm rot="1700643">
              <a:off x="2218859" y="2566953"/>
              <a:ext cx="1702140" cy="9565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 rot="1700643">
              <a:off x="2597751" y="2362790"/>
              <a:ext cx="1076399" cy="269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000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FF0000"/>
                  </a:solidFill>
                </a:rPr>
                <a:t>7</a:t>
              </a:r>
              <a:r>
                <a:rPr lang="en-GB" sz="1400" b="1" dirty="0" smtClean="0">
                  <a:solidFill>
                    <a:srgbClr val="FF0000"/>
                  </a:solidFill>
                </a:rPr>
                <a:t> 1.2998375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285302" y="3391589"/>
              <a:ext cx="1471080" cy="9565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60923" y="3163608"/>
              <a:ext cx="1124164" cy="269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70C0"/>
                  </a:solidFill>
                </a:rPr>
                <a:t>W</a:t>
              </a:r>
              <a:r>
                <a:rPr lang="en-GB" sz="1400" b="1" baseline="-25000" dirty="0">
                  <a:solidFill>
                    <a:srgbClr val="0070C0"/>
                  </a:solidFill>
                </a:rPr>
                <a:t>8</a:t>
              </a:r>
              <a:r>
                <a:rPr lang="en-GB" sz="1400" b="1" dirty="0">
                  <a:solidFill>
                    <a:srgbClr val="0070C0"/>
                  </a:solidFill>
                </a:rPr>
                <a:t> -0.1000125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rot="19989823">
              <a:off x="2172900" y="4126045"/>
              <a:ext cx="1728270" cy="9565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rot="19989823">
                  <a:off x="2299456" y="3917911"/>
                  <a:ext cx="1358324" cy="269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b="1" dirty="0">
                      <a:solidFill>
                        <a:srgbClr val="00B050"/>
                      </a:solidFill>
                    </a:rPr>
                    <a:t>W</a:t>
                  </a:r>
                  <a:r>
                    <a:rPr lang="en-GB" sz="1400" b="1" baseline="-25000" dirty="0">
                      <a:solidFill>
                        <a:srgbClr val="00B050"/>
                      </a:solidFill>
                    </a:rPr>
                    <a:t>9</a:t>
                  </a:r>
                  <a:r>
                    <a:rPr lang="en-GB" sz="1400" b="1" dirty="0">
                      <a:solidFill>
                        <a:srgbClr val="00B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srgbClr val="00B050"/>
                          </a:solidFill>
                          <a:latin typeface="Cambria Math"/>
                        </a:rPr>
                        <m:t>−</m:t>
                      </m:r>
                      <m:r>
                        <a:rPr lang="en-GB" sz="1400" b="1" i="1">
                          <a:solidFill>
                            <a:srgbClr val="00B050"/>
                          </a:solidFill>
                          <a:latin typeface="Cambria Math"/>
                        </a:rPr>
                        <m:t>𝟏</m:t>
                      </m:r>
                      <m:r>
                        <a:rPr lang="en-GB" sz="1400" b="1" i="1">
                          <a:solidFill>
                            <a:srgbClr val="00B050"/>
                          </a:solidFill>
                          <a:latin typeface="Cambria Math"/>
                        </a:rPr>
                        <m:t>.</m:t>
                      </m:r>
                      <m:r>
                        <a:rPr lang="en-GB" sz="1400" b="1" i="1">
                          <a:solidFill>
                            <a:srgbClr val="00B050"/>
                          </a:solidFill>
                          <a:latin typeface="Cambria Math"/>
                        </a:rPr>
                        <m:t>𝟏𝟎𝟎𝟏𝟑𝟕𝟓</m:t>
                      </m:r>
                    </m:oMath>
                  </a14:m>
                  <a:r>
                    <a:rPr lang="en-GB" sz="1400" b="1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89823">
                  <a:off x="2299456" y="3917911"/>
                  <a:ext cx="1358324" cy="2697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400" b="-49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880731" y="3080760"/>
              <a:ext cx="669421" cy="66942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5" name="Elbow Connector 14"/>
            <p:cNvCxnSpPr/>
            <p:nvPr/>
          </p:nvCxnSpPr>
          <p:spPr>
            <a:xfrm rot="16200000" flipV="1">
              <a:off x="4065501" y="3837198"/>
              <a:ext cx="334711" cy="167355"/>
            </a:xfrm>
            <a:prstGeom prst="bentConnector3">
              <a:avLst>
                <a:gd name="adj1" fmla="val -8219"/>
              </a:avLst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4285530" y="3972409"/>
              <a:ext cx="1021610" cy="269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B</a:t>
              </a:r>
              <a:r>
                <a:rPr lang="en-GB" sz="1400" b="1" baseline="-25000" dirty="0"/>
                <a:t>4</a:t>
              </a:r>
              <a:r>
                <a:rPr lang="en-GB" sz="1400" b="1" dirty="0" smtClean="0"/>
                <a:t> 0.0999875</a:t>
              </a:r>
              <a:endParaRPr lang="en-GB" sz="1400" b="1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79432" y="3350763"/>
              <a:ext cx="656717" cy="158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𝑢𝑝𝑑𝑎𝑡𝑒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𝐸𝑟𝑟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𝐿𝑒𝑎𝑟𝑛𝑖𝑛𝑔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𝑟𝑎𝑡𝑒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1" y="5075892"/>
                <a:ext cx="517802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510312" y="179929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Output Layer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544108" y="32308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0.5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6264188" y="289237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Target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6480212" y="3261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3575349" y="4373707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Err = -0.125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329945" y="5409220"/>
                <a:ext cx="4430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𝐁</m:t>
                          </m:r>
                        </m:e>
                        <m:sub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𝟒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=0.1∗−0.125∗0.001=−0.0000125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45" y="5409220"/>
                <a:ext cx="443018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1160" y="5884148"/>
                <a:ext cx="4445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𝑛𝑒𝑤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𝑢𝑝𝑑𝑎𝑡𝑒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0" y="5884148"/>
                <a:ext cx="4445319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437854" y="6192016"/>
                <a:ext cx="4034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b="1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𝐁</m:t>
                        </m:r>
                      </m:e>
                      <m:sub>
                        <m:r>
                          <a:rPr lang="en-GB" b="1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𝟒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=0.1+−0.0000125=0.0999875</m:t>
                    </m:r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4" y="6192016"/>
                <a:ext cx="403424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16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4: Weight updates – Hidden layer</a:t>
            </a:r>
            <a:endParaRPr lang="en-GB" dirty="0"/>
          </a:p>
        </p:txBody>
      </p:sp>
      <p:sp>
        <p:nvSpPr>
          <p:cNvPr id="68" name="TextBox 67"/>
          <p:cNvSpPr txBox="1"/>
          <p:nvPr/>
        </p:nvSpPr>
        <p:spPr>
          <a:xfrm>
            <a:off x="1763688" y="1920082"/>
            <a:ext cx="159792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Hidden Layer</a:t>
            </a:r>
            <a:endParaRPr lang="en-GB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4954323" y="1920082"/>
            <a:ext cx="133036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Output Layer</a:t>
            </a:r>
            <a:endParaRPr lang="en-GB" sz="1600" dirty="0"/>
          </a:p>
        </p:txBody>
      </p:sp>
      <p:sp>
        <p:nvSpPr>
          <p:cNvPr id="70" name="Oval 69"/>
          <p:cNvSpPr/>
          <p:nvPr/>
        </p:nvSpPr>
        <p:spPr>
          <a:xfrm>
            <a:off x="2267763" y="2405868"/>
            <a:ext cx="669421" cy="6694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Elbow Connector 70"/>
          <p:cNvCxnSpPr/>
          <p:nvPr/>
        </p:nvCxnSpPr>
        <p:spPr>
          <a:xfrm rot="16200000" flipV="1">
            <a:off x="2452533" y="3162306"/>
            <a:ext cx="334711" cy="167355"/>
          </a:xfrm>
          <a:prstGeom prst="bentConnector3">
            <a:avLst>
              <a:gd name="adj1" fmla="val -8219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 flipH="1">
            <a:off x="2672562" y="3297517"/>
            <a:ext cx="567290" cy="282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B</a:t>
            </a:r>
            <a:r>
              <a:rPr lang="en-GB" sz="1400" b="1" baseline="-25000" dirty="0" smtClean="0"/>
              <a:t>1</a:t>
            </a:r>
            <a:r>
              <a:rPr lang="en-GB" sz="1400" b="1" dirty="0" smtClean="0"/>
              <a:t> 0.1</a:t>
            </a:r>
            <a:endParaRPr lang="en-GB" sz="1400" b="1" dirty="0"/>
          </a:p>
        </p:txBody>
      </p:sp>
      <p:sp>
        <p:nvSpPr>
          <p:cNvPr id="73" name="Right Arrow 72"/>
          <p:cNvSpPr/>
          <p:nvPr/>
        </p:nvSpPr>
        <p:spPr>
          <a:xfrm>
            <a:off x="3073585" y="2695713"/>
            <a:ext cx="1959691" cy="797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987824" y="2437147"/>
            <a:ext cx="2135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W</a:t>
            </a:r>
            <a:r>
              <a:rPr lang="en-GB" sz="1400" b="1" baseline="-25000" dirty="0">
                <a:solidFill>
                  <a:srgbClr val="FF0000"/>
                </a:solidFill>
              </a:rPr>
              <a:t>8</a:t>
            </a:r>
            <a:r>
              <a:rPr lang="en-GB" sz="1400" b="1" dirty="0" smtClean="0">
                <a:solidFill>
                  <a:srgbClr val="FF0000"/>
                </a:solidFill>
              </a:rPr>
              <a:t> 1.2998375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5157625" y="2384884"/>
            <a:ext cx="669421" cy="6694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ight Arrow 77"/>
          <p:cNvSpPr/>
          <p:nvPr/>
        </p:nvSpPr>
        <p:spPr>
          <a:xfrm>
            <a:off x="5956326" y="2654886"/>
            <a:ext cx="656717" cy="1582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/>
          <p:cNvSpPr txBox="1"/>
          <p:nvPr/>
        </p:nvSpPr>
        <p:spPr>
          <a:xfrm>
            <a:off x="5033276" y="3104964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Err = -0.125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476567" y="5733410"/>
            <a:ext cx="344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Output Error</a:t>
            </a:r>
            <a:r>
              <a:rPr lang="en-GB" dirty="0" smtClean="0"/>
              <a:t> = (</a:t>
            </a: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-0.125</a:t>
            </a:r>
            <a:r>
              <a:rPr lang="en-GB" dirty="0" smtClean="0"/>
              <a:t>*</a:t>
            </a:r>
            <a:r>
              <a:rPr lang="en-GB" dirty="0" smtClean="0">
                <a:solidFill>
                  <a:srgbClr val="FF0000"/>
                </a:solidFill>
              </a:rPr>
              <a:t>1.2998375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88" name="Oval 87"/>
          <p:cNvSpPr/>
          <p:nvPr/>
        </p:nvSpPr>
        <p:spPr>
          <a:xfrm>
            <a:off x="2539668" y="5583365"/>
            <a:ext cx="669421" cy="6694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9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4: Weight updates – Hidden layer</a:t>
            </a:r>
            <a:endParaRPr lang="en-GB" dirty="0"/>
          </a:p>
        </p:txBody>
      </p:sp>
      <p:sp>
        <p:nvSpPr>
          <p:cNvPr id="68" name="TextBox 67"/>
          <p:cNvSpPr txBox="1"/>
          <p:nvPr/>
        </p:nvSpPr>
        <p:spPr>
          <a:xfrm>
            <a:off x="1763688" y="1920082"/>
            <a:ext cx="159792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Hidden Layer</a:t>
            </a:r>
            <a:endParaRPr lang="en-GB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4954323" y="1920082"/>
            <a:ext cx="133036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Output Layer</a:t>
            </a:r>
            <a:endParaRPr lang="en-GB" sz="1600" dirty="0"/>
          </a:p>
        </p:txBody>
      </p:sp>
      <p:sp>
        <p:nvSpPr>
          <p:cNvPr id="70" name="Oval 69"/>
          <p:cNvSpPr/>
          <p:nvPr/>
        </p:nvSpPr>
        <p:spPr>
          <a:xfrm>
            <a:off x="2267763" y="2405868"/>
            <a:ext cx="669421" cy="6694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Elbow Connector 70"/>
          <p:cNvCxnSpPr/>
          <p:nvPr/>
        </p:nvCxnSpPr>
        <p:spPr>
          <a:xfrm rot="16200000" flipV="1">
            <a:off x="2452533" y="3162306"/>
            <a:ext cx="334711" cy="167355"/>
          </a:xfrm>
          <a:prstGeom prst="bentConnector3">
            <a:avLst>
              <a:gd name="adj1" fmla="val -8219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 flipH="1">
            <a:off x="2672562" y="3297517"/>
            <a:ext cx="567290" cy="282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B</a:t>
            </a:r>
            <a:r>
              <a:rPr lang="en-GB" sz="1400" b="1" baseline="-25000" dirty="0" smtClean="0"/>
              <a:t>1</a:t>
            </a:r>
            <a:r>
              <a:rPr lang="en-GB" sz="1400" b="1" dirty="0" smtClean="0"/>
              <a:t> 0.1</a:t>
            </a:r>
            <a:endParaRPr lang="en-GB" sz="1400" b="1" dirty="0"/>
          </a:p>
        </p:txBody>
      </p:sp>
      <p:sp>
        <p:nvSpPr>
          <p:cNvPr id="73" name="Right Arrow 72"/>
          <p:cNvSpPr/>
          <p:nvPr/>
        </p:nvSpPr>
        <p:spPr>
          <a:xfrm>
            <a:off x="3073585" y="2695713"/>
            <a:ext cx="1959691" cy="797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987824" y="2437147"/>
            <a:ext cx="2135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W</a:t>
            </a:r>
            <a:r>
              <a:rPr lang="en-GB" sz="1400" b="1" baseline="-25000" dirty="0">
                <a:solidFill>
                  <a:srgbClr val="FF0000"/>
                </a:solidFill>
              </a:rPr>
              <a:t>8</a:t>
            </a:r>
            <a:r>
              <a:rPr lang="en-GB" sz="1400" b="1" dirty="0" smtClean="0">
                <a:solidFill>
                  <a:srgbClr val="FF0000"/>
                </a:solidFill>
              </a:rPr>
              <a:t> 1.2998375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5157625" y="2384884"/>
            <a:ext cx="669421" cy="6694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ight Arrow 77"/>
          <p:cNvSpPr/>
          <p:nvPr/>
        </p:nvSpPr>
        <p:spPr>
          <a:xfrm>
            <a:off x="5956326" y="2654886"/>
            <a:ext cx="656717" cy="1582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/>
          <p:cNvSpPr txBox="1"/>
          <p:nvPr/>
        </p:nvSpPr>
        <p:spPr>
          <a:xfrm>
            <a:off x="5033276" y="3104964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Err = -0.125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214892" y="3825044"/>
            <a:ext cx="669421" cy="66942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ight Arrow 80"/>
          <p:cNvSpPr/>
          <p:nvPr/>
        </p:nvSpPr>
        <p:spPr>
          <a:xfrm>
            <a:off x="6013593" y="4095046"/>
            <a:ext cx="656717" cy="15824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90543" y="4545124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2">
                    <a:lumMod val="25000"/>
                  </a:schemeClr>
                </a:solidFill>
              </a:rPr>
              <a:t>Err = 0. 25</a:t>
            </a:r>
            <a:endParaRPr lang="en-GB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3073585" y="3054305"/>
            <a:ext cx="1880738" cy="91475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1548049">
            <a:off x="3709362" y="3211583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GB" sz="1400" b="1" baseline="-25000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GB" sz="1400" b="1" dirty="0" smtClean="0">
                <a:solidFill>
                  <a:schemeClr val="tx2">
                    <a:lumMod val="75000"/>
                  </a:schemeClr>
                </a:solidFill>
              </a:rPr>
              <a:t> 0.3</a:t>
            </a:r>
            <a:endParaRPr lang="en-GB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476567" y="5733410"/>
            <a:ext cx="452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Output Error</a:t>
            </a:r>
            <a:r>
              <a:rPr lang="en-GB" dirty="0" smtClean="0"/>
              <a:t> = (</a:t>
            </a: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-0.125</a:t>
            </a:r>
            <a:r>
              <a:rPr lang="en-GB" dirty="0" smtClean="0"/>
              <a:t>*</a:t>
            </a:r>
            <a:r>
              <a:rPr lang="en-GB" dirty="0" smtClean="0">
                <a:solidFill>
                  <a:srgbClr val="FF0000"/>
                </a:solidFill>
              </a:rPr>
              <a:t>1.2998375</a:t>
            </a:r>
            <a:r>
              <a:rPr lang="en-GB" dirty="0" smtClean="0"/>
              <a:t>)+(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0.3</a:t>
            </a:r>
            <a:r>
              <a:rPr lang="en-GB" dirty="0" smtClean="0"/>
              <a:t>*</a:t>
            </a:r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0.25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88" name="Oval 87"/>
          <p:cNvSpPr/>
          <p:nvPr/>
        </p:nvSpPr>
        <p:spPr>
          <a:xfrm>
            <a:off x="2539668" y="5583365"/>
            <a:ext cx="669421" cy="6694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2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4: Weight updates – Hidden layer</a:t>
            </a:r>
            <a:endParaRPr lang="en-GB" dirty="0"/>
          </a:p>
        </p:txBody>
      </p:sp>
      <p:sp>
        <p:nvSpPr>
          <p:cNvPr id="68" name="TextBox 67"/>
          <p:cNvSpPr txBox="1"/>
          <p:nvPr/>
        </p:nvSpPr>
        <p:spPr>
          <a:xfrm>
            <a:off x="1763688" y="1920082"/>
            <a:ext cx="159792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Hidden Layer</a:t>
            </a:r>
            <a:endParaRPr lang="en-GB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4954323" y="1920082"/>
            <a:ext cx="133036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Output Layer</a:t>
            </a:r>
            <a:endParaRPr lang="en-GB" sz="1600" dirty="0"/>
          </a:p>
        </p:txBody>
      </p:sp>
      <p:sp>
        <p:nvSpPr>
          <p:cNvPr id="70" name="Oval 69"/>
          <p:cNvSpPr/>
          <p:nvPr/>
        </p:nvSpPr>
        <p:spPr>
          <a:xfrm>
            <a:off x="2267763" y="2405868"/>
            <a:ext cx="669421" cy="6694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Elbow Connector 70"/>
          <p:cNvCxnSpPr/>
          <p:nvPr/>
        </p:nvCxnSpPr>
        <p:spPr>
          <a:xfrm rot="16200000" flipV="1">
            <a:off x="2452533" y="3162306"/>
            <a:ext cx="334711" cy="167355"/>
          </a:xfrm>
          <a:prstGeom prst="bentConnector3">
            <a:avLst>
              <a:gd name="adj1" fmla="val -8219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 flipH="1">
            <a:off x="2672562" y="3297517"/>
            <a:ext cx="567290" cy="282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B</a:t>
            </a:r>
            <a:r>
              <a:rPr lang="en-GB" sz="1400" b="1" baseline="-25000" dirty="0" smtClean="0"/>
              <a:t>1</a:t>
            </a:r>
            <a:r>
              <a:rPr lang="en-GB" sz="1400" b="1" dirty="0" smtClean="0"/>
              <a:t> 0.1</a:t>
            </a:r>
            <a:endParaRPr lang="en-GB" sz="1400" b="1" dirty="0"/>
          </a:p>
        </p:txBody>
      </p:sp>
      <p:sp>
        <p:nvSpPr>
          <p:cNvPr id="73" name="Right Arrow 72"/>
          <p:cNvSpPr/>
          <p:nvPr/>
        </p:nvSpPr>
        <p:spPr>
          <a:xfrm>
            <a:off x="3073585" y="2695713"/>
            <a:ext cx="1959691" cy="797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987824" y="2437147"/>
            <a:ext cx="2135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W</a:t>
            </a:r>
            <a:r>
              <a:rPr lang="en-GB" sz="1400" b="1" baseline="-25000" dirty="0">
                <a:solidFill>
                  <a:srgbClr val="FF0000"/>
                </a:solidFill>
              </a:rPr>
              <a:t>8</a:t>
            </a:r>
            <a:r>
              <a:rPr lang="en-GB" sz="1400" b="1" dirty="0" smtClean="0">
                <a:solidFill>
                  <a:srgbClr val="FF0000"/>
                </a:solidFill>
              </a:rPr>
              <a:t> 1.2998375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5157625" y="2384884"/>
            <a:ext cx="669421" cy="6694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ight Arrow 77"/>
          <p:cNvSpPr/>
          <p:nvPr/>
        </p:nvSpPr>
        <p:spPr>
          <a:xfrm>
            <a:off x="5956326" y="2654886"/>
            <a:ext cx="656717" cy="1582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/>
          <p:cNvSpPr txBox="1"/>
          <p:nvPr/>
        </p:nvSpPr>
        <p:spPr>
          <a:xfrm>
            <a:off x="5033276" y="3104964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</a:rPr>
              <a:t>Err = -0.125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512455" y="4695169"/>
            <a:ext cx="508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Output Error</a:t>
            </a:r>
            <a:r>
              <a:rPr lang="en-GB" dirty="0" smtClean="0"/>
              <a:t> = (</a:t>
            </a: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-0.125</a:t>
            </a:r>
            <a:r>
              <a:rPr lang="en-GB" dirty="0" smtClean="0"/>
              <a:t>*</a:t>
            </a:r>
            <a:r>
              <a:rPr lang="en-GB" dirty="0" smtClean="0">
                <a:solidFill>
                  <a:srgbClr val="FF0000"/>
                </a:solidFill>
              </a:rPr>
              <a:t>1.2998375</a:t>
            </a:r>
            <a:r>
              <a:rPr lang="en-GB" dirty="0" smtClean="0"/>
              <a:t>) = -0.1624796875</a:t>
            </a:r>
            <a:endParaRPr lang="en-GB" dirty="0"/>
          </a:p>
        </p:txBody>
      </p:sp>
      <p:sp>
        <p:nvSpPr>
          <p:cNvPr id="88" name="Oval 87"/>
          <p:cNvSpPr/>
          <p:nvPr/>
        </p:nvSpPr>
        <p:spPr>
          <a:xfrm>
            <a:off x="575556" y="4545124"/>
            <a:ext cx="669421" cy="6694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6356942" y="5217408"/>
            <a:ext cx="2463530" cy="1392886"/>
            <a:chOff x="6356942" y="5217408"/>
            <a:chExt cx="2463530" cy="1392886"/>
          </a:xfrm>
        </p:grpSpPr>
        <p:sp>
          <p:nvSpPr>
            <p:cNvPr id="16" name="Rounded Rectangle 15"/>
            <p:cNvSpPr/>
            <p:nvPr/>
          </p:nvSpPr>
          <p:spPr>
            <a:xfrm>
              <a:off x="6374866" y="5217408"/>
              <a:ext cx="2445606" cy="139288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56942" y="5268942"/>
              <a:ext cx="1285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Remember: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6458371" y="5769260"/>
                  <a:ext cx="2278596" cy="4694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l-GR" sz="1200" b="0" i="1" smtClean="0">
                                <a:latin typeface="Cambria Math"/>
                              </a:rPr>
                              <m:t>𝛿</m:t>
                            </m:r>
                            <m:r>
                              <a:rPr lang="en-GB" sz="1200" b="0" i="1" smtClean="0">
                                <a:latin typeface="Cambria Math"/>
                              </a:rPr>
                              <m:t>𝑦</m:t>
                            </m:r>
                          </m:num>
                          <m:den>
                            <m:r>
                              <a:rPr lang="el-GR" sz="1200" b="0" i="1" smtClean="0">
                                <a:latin typeface="Cambria Math"/>
                              </a:rPr>
                              <m:t>𝛿</m:t>
                            </m:r>
                            <m:r>
                              <a:rPr lang="en-GB" sz="1200" b="0" i="1" smtClean="0">
                                <a:latin typeface="Cambria Math"/>
                              </a:rPr>
                              <m:t>𝑥</m:t>
                            </m:r>
                          </m:den>
                        </m:f>
                        <m:r>
                          <a:rPr lang="en-GB" sz="1200" b="0" i="1" smtClean="0">
                            <a:latin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n-GB" sz="12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GB" sz="12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1200" b="0" i="1" smtClean="0">
                                    <a:latin typeface="Cambria Math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GB" sz="1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12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GB" sz="1200" b="0" i="1" smtClean="0">
                            <a:latin typeface="Cambria Math"/>
                          </a:rPr>
                          <m:t>=</m:t>
                        </m:r>
                        <m:r>
                          <a:rPr lang="en-GB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/>
                          </a:rPr>
                          <m:t>(1−</m:t>
                        </m:r>
                        <m:r>
                          <a:rPr lang="en-GB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8371" y="5769260"/>
                  <a:ext cx="2278596" cy="46948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/>
          <p:cNvSpPr txBox="1"/>
          <p:nvPr/>
        </p:nvSpPr>
        <p:spPr>
          <a:xfrm>
            <a:off x="1512455" y="5157192"/>
            <a:ext cx="472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Neuron Error</a:t>
            </a:r>
            <a:r>
              <a:rPr lang="en-GB" dirty="0" smtClean="0"/>
              <a:t> = Output Error * Output(1-Output)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503749" y="5579948"/>
            <a:ext cx="493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Neuron Error</a:t>
            </a:r>
            <a:r>
              <a:rPr lang="en-GB" dirty="0" smtClean="0"/>
              <a:t> = -0.162 * 0.3(1-0.3) = -0.034120734 </a:t>
            </a:r>
            <a:endParaRPr lang="en-GB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611560" y="2417841"/>
            <a:ext cx="0" cy="66942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24209" y="2639990"/>
            <a:ext cx="428854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-1.1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58402" y="2639990"/>
            <a:ext cx="378782" cy="282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0.3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36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4: Weight updates – Hidden layer</a:t>
            </a:r>
          </a:p>
        </p:txBody>
      </p:sp>
      <p:sp>
        <p:nvSpPr>
          <p:cNvPr id="15" name="Oval 14"/>
          <p:cNvSpPr/>
          <p:nvPr/>
        </p:nvSpPr>
        <p:spPr>
          <a:xfrm>
            <a:off x="4461768" y="1726137"/>
            <a:ext cx="669421" cy="6694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Elbow Connector 15"/>
          <p:cNvCxnSpPr/>
          <p:nvPr/>
        </p:nvCxnSpPr>
        <p:spPr>
          <a:xfrm rot="16200000" flipV="1">
            <a:off x="4646538" y="2482575"/>
            <a:ext cx="334711" cy="167355"/>
          </a:xfrm>
          <a:prstGeom prst="bentConnector3">
            <a:avLst>
              <a:gd name="adj1" fmla="val -8219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flipH="1">
            <a:off x="4866567" y="2617786"/>
            <a:ext cx="567290" cy="282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B</a:t>
            </a:r>
            <a:r>
              <a:rPr lang="en-GB" sz="1400" b="1" baseline="-25000" dirty="0" smtClean="0"/>
              <a:t>1</a:t>
            </a:r>
            <a:r>
              <a:rPr lang="en-GB" sz="1400" b="1" dirty="0" smtClean="0"/>
              <a:t> 0.1</a:t>
            </a:r>
            <a:endParaRPr lang="en-GB" sz="1400" b="1" dirty="0"/>
          </a:p>
        </p:txBody>
      </p:sp>
      <p:sp>
        <p:nvSpPr>
          <p:cNvPr id="18" name="Right Arrow 17"/>
          <p:cNvSpPr/>
          <p:nvPr/>
        </p:nvSpPr>
        <p:spPr>
          <a:xfrm rot="770482">
            <a:off x="2943127" y="1669731"/>
            <a:ext cx="1409229" cy="91775"/>
          </a:xfrm>
          <a:prstGeom prst="rightArrow">
            <a:avLst/>
          </a:prstGeom>
          <a:solidFill>
            <a:srgbClr val="CF07B2"/>
          </a:solidFill>
          <a:ln>
            <a:solidFill>
              <a:srgbClr val="CF0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 rot="770482">
            <a:off x="3320684" y="1405584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F07B2"/>
                </a:solidFill>
              </a:rPr>
              <a:t>W</a:t>
            </a:r>
            <a:r>
              <a:rPr lang="en-GB" sz="1400" b="1" baseline="-25000" dirty="0">
                <a:solidFill>
                  <a:srgbClr val="CF07B2"/>
                </a:solidFill>
              </a:rPr>
              <a:t>1</a:t>
            </a:r>
            <a:r>
              <a:rPr lang="en-GB" sz="1400" b="1" dirty="0">
                <a:solidFill>
                  <a:srgbClr val="CF07B2"/>
                </a:solidFill>
              </a:rPr>
              <a:t> 0.5</a:t>
            </a:r>
          </a:p>
        </p:txBody>
      </p:sp>
      <p:sp>
        <p:nvSpPr>
          <p:cNvPr id="20" name="Right Arrow 19"/>
          <p:cNvSpPr/>
          <p:nvPr/>
        </p:nvSpPr>
        <p:spPr>
          <a:xfrm rot="20928472">
            <a:off x="2842274" y="2355372"/>
            <a:ext cx="1528937" cy="6309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 rot="20928472">
            <a:off x="3209859" y="2073857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solidFill>
                  <a:srgbClr val="7030A0"/>
                </a:solidFill>
              </a:rPr>
              <a:t>W</a:t>
            </a:r>
            <a:r>
              <a:rPr lang="en-GB" sz="1400" b="1" baseline="-25000" dirty="0">
                <a:solidFill>
                  <a:srgbClr val="7030A0"/>
                </a:solidFill>
              </a:rPr>
              <a:t>4</a:t>
            </a:r>
            <a:r>
              <a:rPr lang="en-GB" sz="1400" b="1" dirty="0">
                <a:solidFill>
                  <a:srgbClr val="7030A0"/>
                </a:solidFill>
              </a:rPr>
              <a:t> -1.7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44932" y="2900547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Err = -0.034</a:t>
            </a:r>
            <a:endParaRPr lang="en-GB" sz="1400" dirty="0">
              <a:solidFill>
                <a:srgbClr val="FF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59532" y="3442903"/>
            <a:ext cx="5802247" cy="3258071"/>
            <a:chOff x="1547664" y="3442903"/>
            <a:chExt cx="5802247" cy="32580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547664" y="3442903"/>
                  <a:ext cx="51780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/>
                          </a:rPr>
                          <m:t>𝑊𝑒𝑖𝑔h𝑡</m:t>
                        </m:r>
                        <m:r>
                          <a:rPr lang="en-GB" b="0" i="1" smtClean="0">
                            <a:latin typeface="Cambria Math"/>
                          </a:rPr>
                          <m:t> </m:t>
                        </m:r>
                        <m:r>
                          <a:rPr lang="en-GB" b="0" i="1" smtClean="0">
                            <a:latin typeface="Cambria Math"/>
                          </a:rPr>
                          <m:t>𝑢𝑝𝑑𝑎𝑡𝑒</m:t>
                        </m:r>
                        <m:r>
                          <a:rPr lang="en-GB" b="0" i="1" smtClean="0">
                            <a:latin typeface="Cambria Math"/>
                          </a:rPr>
                          <m:t>=</m:t>
                        </m:r>
                        <m:r>
                          <a:rPr lang="en-GB" b="0" i="1" smtClean="0">
                            <a:latin typeface="Cambria Math"/>
                          </a:rPr>
                          <m:t>𝑊𝑒𝑖𝑔h𝑡</m:t>
                        </m:r>
                        <m:r>
                          <a:rPr lang="en-GB" b="0" i="1" smtClean="0">
                            <a:latin typeface="Cambria Math"/>
                          </a:rPr>
                          <m:t> ∗</m:t>
                        </m:r>
                        <m:r>
                          <a:rPr lang="en-GB" b="0" i="1" smtClean="0">
                            <a:latin typeface="Cambria Math"/>
                          </a:rPr>
                          <m:t>𝐸𝑟𝑟</m:t>
                        </m:r>
                        <m:r>
                          <a:rPr lang="en-GB" b="0" i="1" smtClean="0">
                            <a:latin typeface="Cambria Math"/>
                          </a:rPr>
                          <m:t> ∗</m:t>
                        </m:r>
                        <m:r>
                          <a:rPr lang="en-GB" b="0" i="1" smtClean="0">
                            <a:latin typeface="Cambria Math"/>
                          </a:rPr>
                          <m:t>𝐿𝑒𝑎𝑟𝑛𝑖𝑛𝑔</m:t>
                        </m:r>
                        <m:r>
                          <a:rPr lang="en-GB" b="0" i="1" smtClean="0">
                            <a:latin typeface="Cambria Math"/>
                          </a:rPr>
                          <m:t> </m:t>
                        </m:r>
                        <m:r>
                          <a:rPr lang="en-GB" b="0" i="1" smtClean="0">
                            <a:latin typeface="Cambria Math"/>
                          </a:rPr>
                          <m:t>𝑟𝑎𝑡𝑒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664" y="3442903"/>
                  <a:ext cx="5178021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2699861" y="3829690"/>
                  <a:ext cx="44815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rgbClr val="CF07B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rgbClr val="CF07B2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GB" b="0" i="1" smtClean="0">
                                <a:solidFill>
                                  <a:srgbClr val="CF07B2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rgbClr val="CF07B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/>
                          </a:rPr>
                          <m:t>=0.5∗−0.034∗0.001=−0.0000017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861" y="3829690"/>
                  <a:ext cx="4481548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763688" y="5255912"/>
                  <a:ext cx="44453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/>
                          </a:rPr>
                          <m:t>𝑛𝑒𝑤</m:t>
                        </m:r>
                        <m:r>
                          <a:rPr lang="en-GB" b="0" i="1" smtClean="0">
                            <a:latin typeface="Cambria Math"/>
                          </a:rPr>
                          <m:t> </m:t>
                        </m:r>
                        <m:r>
                          <a:rPr lang="en-GB" b="0" i="1" smtClean="0">
                            <a:latin typeface="Cambria Math"/>
                          </a:rPr>
                          <m:t>𝑊𝑒𝑖𝑔h𝑡</m:t>
                        </m:r>
                        <m:r>
                          <a:rPr lang="en-GB" b="0" i="1" smtClean="0">
                            <a:latin typeface="Cambria Math"/>
                          </a:rPr>
                          <m:t> =</m:t>
                        </m:r>
                        <m:r>
                          <a:rPr lang="en-GB" b="0" i="1" smtClean="0">
                            <a:latin typeface="Cambria Math"/>
                          </a:rPr>
                          <m:t>𝑊𝑒𝑖𝑔h𝑡</m:t>
                        </m:r>
                        <m:r>
                          <a:rPr lang="en-GB" b="0" i="1" smtClean="0">
                            <a:latin typeface="Cambria Math"/>
                          </a:rPr>
                          <m:t>+</m:t>
                        </m:r>
                        <m:r>
                          <a:rPr lang="en-GB" b="0" i="1" smtClean="0">
                            <a:latin typeface="Cambria Math"/>
                          </a:rPr>
                          <m:t>𝑊𝑒𝑖𝑔h𝑡</m:t>
                        </m:r>
                        <m:r>
                          <a:rPr lang="en-GB" b="0" i="1" smtClean="0">
                            <a:latin typeface="Cambria Math"/>
                          </a:rPr>
                          <m:t> </m:t>
                        </m:r>
                        <m:r>
                          <a:rPr lang="en-GB" b="0" i="1" smtClean="0">
                            <a:latin typeface="Cambria Math"/>
                          </a:rPr>
                          <m:t>𝑢𝑝𝑑𝑎𝑡𝑒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688" y="5255912"/>
                  <a:ext cx="444531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821332" y="5625244"/>
                  <a:ext cx="4179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CF07B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CF07B2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CF07B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=0.5+−0.0000017=0.4999983</m:t>
                      </m:r>
                    </m:oMath>
                  </a14:m>
                  <a:r>
                    <a:rPr lang="en-GB" dirty="0" smtClean="0"/>
                    <a:t> 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332" y="5625244"/>
                  <a:ext cx="417928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699792" y="4257092"/>
                  <a:ext cx="4650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GB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GB" b="0" i="1" smtClean="0">
                            <a:latin typeface="Cambria Math"/>
                          </a:rPr>
                          <m:t>=−1.7∗−0.034∗0.001=−0.0000058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4257092"/>
                  <a:ext cx="4650119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729548" y="4653136"/>
                  <a:ext cx="44347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1" i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GB" b="1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𝐁</m:t>
                            </m:r>
                          </m:e>
                          <m:sub>
                            <m:r>
                              <a:rPr lang="en-GB" b="1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GB" b="0" i="1" smtClean="0">
                            <a:latin typeface="Cambria Math"/>
                          </a:rPr>
                          <m:t>=0.1∗−0.034∗0.001=−0.0000006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548" y="4653136"/>
                  <a:ext cx="443474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809109" y="5962310"/>
                  <a:ext cx="45255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=−1.7+−0.0000058=−1.7000058</m:t>
                      </m:r>
                    </m:oMath>
                  </a14:m>
                  <a:r>
                    <a:rPr lang="en-GB" dirty="0" smtClean="0"/>
                    <a:t> 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9109" y="5962310"/>
                  <a:ext cx="4525534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2850689" y="6331642"/>
                  <a:ext cx="40387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𝐁</m:t>
                          </m:r>
                        </m:e>
                        <m:sub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=0.1+−0.0000006=0.0999966</m:t>
                      </m:r>
                    </m:oMath>
                  </a14:m>
                  <a:r>
                    <a:rPr lang="en-GB" dirty="0" smtClean="0"/>
                    <a:t> 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689" y="6331642"/>
                  <a:ext cx="4038798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6356942" y="4441758"/>
            <a:ext cx="2463530" cy="2168536"/>
            <a:chOff x="6356942" y="5217408"/>
            <a:chExt cx="2463530" cy="1392886"/>
          </a:xfrm>
        </p:grpSpPr>
        <p:grpSp>
          <p:nvGrpSpPr>
            <p:cNvPr id="34" name="Group 33"/>
            <p:cNvGrpSpPr/>
            <p:nvPr/>
          </p:nvGrpSpPr>
          <p:grpSpPr>
            <a:xfrm>
              <a:off x="6374866" y="5217408"/>
              <a:ext cx="2445606" cy="1392886"/>
              <a:chOff x="6374866" y="5217408"/>
              <a:chExt cx="2445606" cy="1392886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480212" y="5638274"/>
                <a:ext cx="2206588" cy="889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Learning rate is a ‘</a:t>
                </a:r>
                <a:r>
                  <a:rPr lang="en-GB" sz="1200" b="1" dirty="0"/>
                  <a:t>hyper </a:t>
                </a:r>
                <a:r>
                  <a:rPr lang="en-GB" sz="1200" b="1" dirty="0" smtClean="0"/>
                  <a:t>parameter</a:t>
                </a:r>
                <a:r>
                  <a:rPr lang="en-GB" sz="1200" dirty="0" smtClean="0"/>
                  <a:t>’. Such parameters </a:t>
                </a:r>
                <a:r>
                  <a:rPr lang="en-GB" sz="1200" dirty="0"/>
                  <a:t>are determined by the user for a given problem</a:t>
                </a:r>
                <a:r>
                  <a:rPr lang="en-GB" sz="1200" dirty="0" smtClean="0"/>
                  <a:t>.</a:t>
                </a:r>
              </a:p>
              <a:p>
                <a:endParaRPr lang="en-GB" sz="1200" dirty="0"/>
              </a:p>
              <a:p>
                <a:r>
                  <a:rPr lang="en-GB" sz="1200" dirty="0" smtClean="0"/>
                  <a:t>Weights for all hidden neurons are calculated in same manner</a:t>
                </a:r>
                <a:endParaRPr lang="en-GB" sz="1200" dirty="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2840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 propagation 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54" y="1556792"/>
            <a:ext cx="6750314" cy="3428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DO {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For each Input in </a:t>
            </a: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InputData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Calculate Network Output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Calculate Neuron Error (Target – Output)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Calculate Network Error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Update Weights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Epoch++;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WHILE (Epoch &lt; Max no. of iterations &amp;&amp; Network error &gt; target error)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523" y="5193196"/>
            <a:ext cx="8142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are using supervised leaning – we have known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stochastic training – weights are updated after each set of input data is evaluated.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network has only one output neuron.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0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AutoShape 2" descr="Image result for sky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72" y="1783116"/>
            <a:ext cx="2884934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74" y="4509120"/>
            <a:ext cx="213357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80709"/>
            <a:ext cx="2106952" cy="140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4257092"/>
            <a:ext cx="1239702" cy="17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4983" y="1583553"/>
            <a:ext cx="213293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Google software teaches itself to play 'SPACE INVADERS': Artificial </a:t>
            </a:r>
            <a:r>
              <a:rPr lang="en-GB" sz="1600" dirty="0" smtClean="0"/>
              <a:t>intelligence </a:t>
            </a:r>
            <a:r>
              <a:rPr lang="en-GB" sz="1600" dirty="0"/>
              <a:t>program learns how to play without ever been shown the </a:t>
            </a:r>
            <a:r>
              <a:rPr lang="en-GB" sz="1600" dirty="0" smtClean="0"/>
              <a:t>instructions</a:t>
            </a:r>
          </a:p>
          <a:p>
            <a:endParaRPr lang="en-GB" sz="1600" dirty="0"/>
          </a:p>
          <a:p>
            <a:r>
              <a:rPr lang="en-GB" sz="1600" dirty="0" smtClean="0"/>
              <a:t> – The Daily Mail</a:t>
            </a:r>
            <a:endParaRPr lang="en-GB" sz="1600" dirty="0"/>
          </a:p>
        </p:txBody>
      </p:sp>
      <p:sp>
        <p:nvSpPr>
          <p:cNvPr id="8" name="Right Arrow 7"/>
          <p:cNvSpPr/>
          <p:nvPr/>
        </p:nvSpPr>
        <p:spPr>
          <a:xfrm>
            <a:off x="2519772" y="2436840"/>
            <a:ext cx="576064" cy="20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>
            <a:off x="5580112" y="2420888"/>
            <a:ext cx="576064" cy="20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>
            <a:off x="6065329" y="5129539"/>
            <a:ext cx="885932" cy="20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509120"/>
            <a:ext cx="2446806" cy="144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2652870" y="5130431"/>
            <a:ext cx="885932" cy="20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2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alternate training scheme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smtClean="0"/>
              <a:t>Stochastic gradient descent (also called online training).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007604" y="2233836"/>
            <a:ext cx="498405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each item in data set {</a:t>
            </a:r>
          </a:p>
          <a:p>
            <a:pPr marL="800100" lvl="2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Calculate Output for given training example;</a:t>
            </a:r>
          </a:p>
          <a:p>
            <a:pPr marL="800100" lvl="2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Calculate Weight Update;</a:t>
            </a:r>
          </a:p>
          <a:p>
            <a:pPr marL="800100" lvl="2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Update weights;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3897052"/>
            <a:ext cx="2682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Batch gradient descent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007604" y="4297162"/>
            <a:ext cx="544520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Final Weight Update = 0;</a:t>
            </a:r>
          </a:p>
          <a:p>
            <a:endParaRPr 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each item in data set {</a:t>
            </a:r>
          </a:p>
          <a:p>
            <a:pPr marL="800100" lvl="2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Calculate Output for given training example;</a:t>
            </a:r>
          </a:p>
          <a:p>
            <a:pPr marL="800100" lvl="2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Final Weight Update += Calculate weight update;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Update weights;</a:t>
            </a:r>
          </a:p>
          <a:p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020767"/>
              </p:ext>
            </p:extLst>
          </p:nvPr>
        </p:nvGraphicFramePr>
        <p:xfrm>
          <a:off x="6738553" y="3284983"/>
          <a:ext cx="19678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960"/>
                <a:gridCol w="655960"/>
                <a:gridCol w="6559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4" name="Picture 6" descr="Image result for xor g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73" y="2672915"/>
            <a:ext cx="1656184" cy="5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0312" y="223383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9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simple improvement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 smtClean="0"/>
              <a:t>Several improvements to the back propagation algorithm have been made. The simplest is the inclusion of the idea of momentum.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72" y="2456892"/>
            <a:ext cx="37052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3508" y="5570656"/>
                <a:ext cx="5904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𝑛𝑒𝑤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=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𝑈𝑝𝑑𝑎𝑡𝑒</m:t>
                      </m:r>
                      <m:r>
                        <a:rPr lang="en-GB" b="0" i="1" smtClean="0">
                          <a:latin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</a:rPr>
                        <m:t>𝑀𝑜𝑚𝑒𝑛𝑡𝑢𝑚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8" y="5570656"/>
                <a:ext cx="5904822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7752" y="5939988"/>
                <a:ext cx="6506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𝑀𝑜𝑚𝑒𝑛𝑡𝑢𝑚</m:t>
                      </m:r>
                      <m:r>
                        <a:rPr lang="en-GB" b="0" i="1" smtClean="0">
                          <a:latin typeface="Cambria Math"/>
                        </a:rPr>
                        <m:t> =</m:t>
                      </m:r>
                      <m:r>
                        <a:rPr lang="en-GB" b="0" i="1" smtClean="0">
                          <a:latin typeface="Cambria Math"/>
                        </a:rPr>
                        <m:t>𝑃𝑟𝑒𝑣𝑖𝑜𝑢𝑠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𝑊𝑒𝑖𝑔h𝑡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𝑈𝑝𝑑𝑎𝑡𝑒</m:t>
                      </m:r>
                      <m:r>
                        <a:rPr lang="en-GB" b="0" i="1" smtClean="0">
                          <a:latin typeface="Cambria Math"/>
                        </a:rPr>
                        <m:t> ∗</m:t>
                      </m:r>
                      <m:r>
                        <a:rPr lang="en-GB" b="0" i="1" smtClean="0">
                          <a:latin typeface="Cambria Math"/>
                        </a:rPr>
                        <m:t>𝑀𝑜𝑚𝑒𝑛𝑡𝑢𝑚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𝑓𝑎𝑐𝑡𝑜𝑟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52" y="5939988"/>
                <a:ext cx="650652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6464954" y="4473116"/>
            <a:ext cx="2463530" cy="1392886"/>
            <a:chOff x="6356942" y="5217408"/>
            <a:chExt cx="2463530" cy="1392886"/>
          </a:xfrm>
        </p:grpSpPr>
        <p:grpSp>
          <p:nvGrpSpPr>
            <p:cNvPr id="13" name="Group 12"/>
            <p:cNvGrpSpPr/>
            <p:nvPr/>
          </p:nvGrpSpPr>
          <p:grpSpPr>
            <a:xfrm>
              <a:off x="6374866" y="5217408"/>
              <a:ext cx="2445606" cy="1392886"/>
              <a:chOff x="6374866" y="5217408"/>
              <a:chExt cx="2445606" cy="139288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80212" y="5638274"/>
                <a:ext cx="22065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Momentum factor is </a:t>
                </a:r>
                <a:r>
                  <a:rPr lang="en-GB" sz="1200" dirty="0"/>
                  <a:t>a ‘</a:t>
                </a:r>
                <a:r>
                  <a:rPr lang="en-GB" sz="1200" b="1" dirty="0"/>
                  <a:t>hyper </a:t>
                </a:r>
                <a:r>
                  <a:rPr lang="en-GB" sz="1200" b="1" dirty="0" smtClean="0"/>
                  <a:t>parameter</a:t>
                </a:r>
                <a:r>
                  <a:rPr lang="en-GB" sz="1200" dirty="0" smtClean="0"/>
                  <a:t>’. Such parameters </a:t>
                </a:r>
                <a:r>
                  <a:rPr lang="en-GB" sz="1200" dirty="0"/>
                  <a:t>are determined by the user for a given problem.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227471" y="6417331"/>
            <a:ext cx="3701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http://sebastianruder.com/optimizing-gradient-descent/</a:t>
            </a:r>
          </a:p>
        </p:txBody>
      </p:sp>
    </p:spTree>
    <p:extLst>
      <p:ext uri="{BB962C8B-B14F-4D97-AF65-F5344CB8AC3E}">
        <p14:creationId xmlns:p14="http://schemas.microsoft.com/office/powerpoint/2010/main" val="10140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issues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44" y="1718010"/>
            <a:ext cx="4078796" cy="4245335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 smtClean="0"/>
              <a:t>Over fitting</a:t>
            </a:r>
          </a:p>
          <a:p>
            <a:pPr marL="914400" lvl="2" indent="0">
              <a:buNone/>
            </a:pPr>
            <a:r>
              <a:rPr lang="en-GB" sz="2000" dirty="0" smtClean="0"/>
              <a:t>The network learns to recognise the training data but performs badly on none training data.</a:t>
            </a:r>
          </a:p>
          <a:p>
            <a:pPr marL="914400" lvl="2" indent="0">
              <a:buNone/>
            </a:pPr>
            <a:endParaRPr lang="en-GB" sz="2000" dirty="0" smtClean="0"/>
          </a:p>
          <a:p>
            <a:pPr lvl="1" algn="just"/>
            <a:r>
              <a:rPr lang="en-GB" sz="2000" dirty="0" smtClean="0"/>
              <a:t>Split the data set into two; a larger training set and a smaller validation set.</a:t>
            </a:r>
          </a:p>
          <a:p>
            <a:pPr lvl="1" algn="just"/>
            <a:endParaRPr lang="en-GB" sz="2000" dirty="0" smtClean="0"/>
          </a:p>
          <a:p>
            <a:pPr lvl="1" algn="just"/>
            <a:r>
              <a:rPr lang="en-GB" sz="2000" dirty="0" smtClean="0"/>
              <a:t>A well trained network should show similar accuracy  for both training and validation set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 smtClean="0"/>
              <a:t>Over fitting can be reduced though carful selection of training data.</a:t>
            </a:r>
            <a:endParaRPr lang="en-GB" sz="2000" dirty="0"/>
          </a:p>
        </p:txBody>
      </p:sp>
      <p:pic>
        <p:nvPicPr>
          <p:cNvPr id="3074" name="Picture 2" descr="Accuracy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540" y="1520788"/>
            <a:ext cx="4549688" cy="45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35796" y="6428828"/>
            <a:ext cx="65887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Graph from http</a:t>
            </a:r>
            <a:r>
              <a:rPr lang="en-GB" sz="1050" dirty="0"/>
              <a:t>://stats.stackexchange.com/questions/208763/classification-accuracy-increasing-while-overfitting</a:t>
            </a:r>
          </a:p>
        </p:txBody>
      </p:sp>
    </p:spTree>
    <p:extLst>
      <p:ext uri="{BB962C8B-B14F-4D97-AF65-F5344CB8AC3E}">
        <p14:creationId xmlns:p14="http://schemas.microsoft.com/office/powerpoint/2010/main" val="37751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 smtClean="0"/>
              <a:t>Neural networks are designed to find a function that maps a given set of inputs to an output.</a:t>
            </a:r>
          </a:p>
          <a:p>
            <a:endParaRPr lang="en-GB" sz="2400" dirty="0" smtClean="0"/>
          </a:p>
          <a:p>
            <a:r>
              <a:rPr lang="en-GB" sz="2400" dirty="0" smtClean="0"/>
              <a:t>This is done by employing gradient descent and back propagation.</a:t>
            </a:r>
          </a:p>
          <a:p>
            <a:endParaRPr lang="en-GB" sz="2400" dirty="0" smtClean="0"/>
          </a:p>
          <a:p>
            <a:r>
              <a:rPr lang="en-GB" sz="2400" dirty="0" smtClean="0"/>
              <a:t>Several hyper parameters (training rate, momentum and batch size), have to be decided by the user and optimised for each given problem</a:t>
            </a:r>
          </a:p>
          <a:p>
            <a:endParaRPr lang="en-GB" sz="2400" dirty="0"/>
          </a:p>
          <a:p>
            <a:r>
              <a:rPr lang="en-GB" sz="2400" dirty="0" smtClean="0"/>
              <a:t>The success of a network is highly dependant on having good input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6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Q-Learning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Form of model free reinforcement learning</a:t>
            </a:r>
          </a:p>
          <a:p>
            <a:pPr lvl="1"/>
            <a:r>
              <a:rPr lang="en-GB" sz="1800" dirty="0" smtClean="0"/>
              <a:t>Means it can easily be applied to any problem</a:t>
            </a:r>
          </a:p>
          <a:p>
            <a:endParaRPr lang="en-GB" sz="2400" dirty="0"/>
          </a:p>
          <a:p>
            <a:pPr marL="57150" indent="0">
              <a:buNone/>
            </a:pPr>
            <a:endParaRPr lang="en-GB" sz="2200" dirty="0"/>
          </a:p>
          <a:p>
            <a:pPr marL="57150" indent="0">
              <a:buNone/>
            </a:pPr>
            <a:endParaRPr lang="en-GB" sz="2200" dirty="0" smtClean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AutoShape 2" descr="{\displaystyle Q(s_{t},a_{t})\leftarrow \underbrace {Q(s_{t},a_{t})} _{\rm {old~value}}+\underbrace {\alpha _{t}} _{\rm {learning~rate}}\cdot \left(\overbrace {\underbrace {r_{t+1}} _{\rm {reward}}+\underbrace {\gamma } _{\rm {discount~factor}}\cdot \underbrace {\max _{a}Q(s_{t+1},a)} _{\rm {estimate~of~optimal~future~value}}} ^{\rm {learned~value}}-\underbrace {Q(s_{t},a_{t})} _{\rm {old~value}}\right)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{\displaystyle Q(s_{t},a_{t})\leftarrow \underbrace {Q(s_{t},a_{t})} _{\rm {old~value}}+\underbrace {\alpha _{t}} _{\rm {learning~rate}}\cdot \left(\overbrace {\underbrace {r_{t+1}} _{\rm {reward}}+\underbrace {\gamma } _{\rm {discount~factor}}\cdot \underbrace {\max _{a}Q(s_{t+1},a)} _{\rm {estimate~of~optimal~future~value}}} ^{\rm {learned~value}}-\underbrace {Q(s_{t},a_{t})} _{\rm {old~value}}\right)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2534585"/>
            <a:ext cx="4918367" cy="351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015716" y="6456114"/>
            <a:ext cx="6947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Image from https</a:t>
            </a:r>
            <a:r>
              <a:rPr lang="en-GB" sz="1100" dirty="0"/>
              <a:t>://www.safaribooksonline.com/library/view/hands-on-machine-learning/9781491962282/ch01.html</a:t>
            </a:r>
          </a:p>
        </p:txBody>
      </p:sp>
    </p:spTree>
    <p:extLst>
      <p:ext uri="{BB962C8B-B14F-4D97-AF65-F5344CB8AC3E}">
        <p14:creationId xmlns:p14="http://schemas.microsoft.com/office/powerpoint/2010/main" val="325246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N-bandit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69160"/>
            <a:ext cx="8229600" cy="12570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 smtClean="0"/>
              <a:t>The premise is that there are </a:t>
            </a:r>
            <a:r>
              <a:rPr lang="en-GB" sz="2400" i="1" dirty="0" smtClean="0"/>
              <a:t>n</a:t>
            </a:r>
            <a:r>
              <a:rPr lang="en-GB" sz="2400" dirty="0" smtClean="0"/>
              <a:t> one armed bandits each with an unknown win rate how do you maximise your chances of winning?</a:t>
            </a:r>
            <a:endParaRPr lang="en-GB" sz="2400" dirty="0"/>
          </a:p>
        </p:txBody>
      </p:sp>
      <p:sp>
        <p:nvSpPr>
          <p:cNvPr id="4" name="AutoShape 4" descr="Image result for one armed bandit clip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57" y="1912987"/>
            <a:ext cx="18192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2" y="1916832"/>
            <a:ext cx="18192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1912986"/>
            <a:ext cx="18192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9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N-bandit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Observe</a:t>
            </a:r>
          </a:p>
          <a:p>
            <a:pPr lvl="1"/>
            <a:r>
              <a:rPr lang="en-GB" sz="1600" dirty="0" smtClean="0"/>
              <a:t>The current known pay out for each machine</a:t>
            </a:r>
          </a:p>
          <a:p>
            <a:pPr lvl="1"/>
            <a:endParaRPr lang="en-GB" sz="1600" dirty="0"/>
          </a:p>
          <a:p>
            <a:r>
              <a:rPr lang="en-GB" sz="2000" dirty="0" smtClean="0"/>
              <a:t>Select</a:t>
            </a:r>
          </a:p>
          <a:p>
            <a:pPr lvl="1"/>
            <a:r>
              <a:rPr lang="en-GB" sz="1600" dirty="0" smtClean="0"/>
              <a:t>Choose machine</a:t>
            </a:r>
          </a:p>
          <a:p>
            <a:pPr lvl="1"/>
            <a:endParaRPr lang="en-GB" sz="1600" dirty="0" smtClean="0"/>
          </a:p>
          <a:p>
            <a:r>
              <a:rPr lang="en-GB" sz="1800" dirty="0" smtClean="0"/>
              <a:t>Action</a:t>
            </a:r>
          </a:p>
          <a:p>
            <a:pPr lvl="1"/>
            <a:r>
              <a:rPr lang="en-GB" sz="1600" dirty="0" smtClean="0"/>
              <a:t>Play 10 games on selected machine</a:t>
            </a:r>
          </a:p>
          <a:p>
            <a:pPr lvl="1"/>
            <a:endParaRPr lang="en-GB" sz="1600" dirty="0"/>
          </a:p>
          <a:p>
            <a:r>
              <a:rPr lang="en-GB" sz="1800" dirty="0" smtClean="0"/>
              <a:t>Reward</a:t>
            </a:r>
          </a:p>
          <a:p>
            <a:pPr lvl="1"/>
            <a:r>
              <a:rPr lang="en-GB" sz="1600" dirty="0" smtClean="0"/>
              <a:t>The pay-out from playing on a given machine</a:t>
            </a:r>
          </a:p>
          <a:p>
            <a:pPr lvl="1"/>
            <a:endParaRPr lang="en-GB" sz="1600" dirty="0"/>
          </a:p>
          <a:p>
            <a:r>
              <a:rPr lang="en-GB" sz="1800" dirty="0" smtClean="0"/>
              <a:t>Update Pay-outs</a:t>
            </a:r>
          </a:p>
          <a:p>
            <a:endParaRPr lang="en-GB" sz="18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43" y="2276872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803712" y="5676113"/>
            <a:ext cx="7524112" cy="900100"/>
            <a:chOff x="612775" y="5029021"/>
            <a:chExt cx="7524112" cy="900100"/>
          </a:xfrm>
        </p:grpSpPr>
        <p:grpSp>
          <p:nvGrpSpPr>
            <p:cNvPr id="6" name="Group 5"/>
            <p:cNvGrpSpPr/>
            <p:nvPr/>
          </p:nvGrpSpPr>
          <p:grpSpPr>
            <a:xfrm>
              <a:off x="612775" y="5029021"/>
              <a:ext cx="5929572" cy="900100"/>
              <a:chOff x="1259632" y="4725144"/>
              <a:chExt cx="5929572" cy="9001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259632" y="4725144"/>
                    <a:ext cx="59295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Q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←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𝑄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𝑚𝑎𝑥𝑄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𝑄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9632" y="4725144"/>
                    <a:ext cx="5929572" cy="36933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Left Brace 8"/>
              <p:cNvSpPr/>
              <p:nvPr/>
            </p:nvSpPr>
            <p:spPr>
              <a:xfrm rot="16200000">
                <a:off x="5117156" y="4477310"/>
                <a:ext cx="157371" cy="1391699"/>
              </a:xfrm>
              <a:prstGeom prst="lef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16200000">
                <a:off x="6461418" y="4825235"/>
                <a:ext cx="157374" cy="695849"/>
              </a:xfrm>
              <a:prstGeom prst="lef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Left Brace 10"/>
              <p:cNvSpPr/>
              <p:nvPr/>
            </p:nvSpPr>
            <p:spPr>
              <a:xfrm rot="16200000">
                <a:off x="3749004" y="5061493"/>
                <a:ext cx="157371" cy="239571"/>
              </a:xfrm>
              <a:prstGeom prst="lef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500163" y="5337212"/>
                <a:ext cx="6550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Reward</a:t>
                </a:r>
                <a:endParaRPr lang="en-GB" sz="12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301557" y="5337212"/>
                <a:ext cx="17885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Estimate of future reward</a:t>
                </a:r>
                <a:endParaRPr lang="en-GB" sz="1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167375" y="5348245"/>
                <a:ext cx="7820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Old Value</a:t>
                </a:r>
                <a:endParaRPr lang="en-GB" sz="1200" dirty="0"/>
              </a:p>
            </p:txBody>
          </p:sp>
          <p:sp>
            <p:nvSpPr>
              <p:cNvPr id="15" name="Left Brace 14"/>
              <p:cNvSpPr/>
              <p:nvPr/>
            </p:nvSpPr>
            <p:spPr>
              <a:xfrm rot="16200000">
                <a:off x="2741807" y="4815947"/>
                <a:ext cx="157374" cy="695849"/>
              </a:xfrm>
              <a:prstGeom prst="lef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447764" y="5338957"/>
                <a:ext cx="7820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Old Value</a:t>
                </a:r>
                <a:endParaRPr lang="en-GB" sz="1200" dirty="0"/>
              </a:p>
            </p:txBody>
          </p:sp>
          <p:sp>
            <p:nvSpPr>
              <p:cNvPr id="17" name="Left Brace 16"/>
              <p:cNvSpPr/>
              <p:nvPr/>
            </p:nvSpPr>
            <p:spPr>
              <a:xfrm rot="16200000">
                <a:off x="1697691" y="4802549"/>
                <a:ext cx="157374" cy="695849"/>
              </a:xfrm>
              <a:prstGeom prst="lef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1293" y="5312241"/>
                <a:ext cx="8501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New Value</a:t>
                </a:r>
                <a:endParaRPr lang="en-GB" sz="1200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696236" y="5029021"/>
              <a:ext cx="144065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where</a:t>
              </a:r>
            </a:p>
            <a:p>
              <a:r>
                <a:rPr lang="en-GB" sz="1400" dirty="0" smtClean="0">
                  <a:sym typeface="Symbol"/>
                </a:rPr>
                <a:t> = Learning rate</a:t>
              </a:r>
            </a:p>
            <a:p>
              <a:r>
                <a:rPr lang="en-GB" sz="1400" dirty="0" smtClean="0">
                  <a:sym typeface="Symbol"/>
                </a:rPr>
                <a:t>  = Discount rate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44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N-bandit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381107"/>
                  </p:ext>
                </p:extLst>
              </p:nvPr>
            </p:nvGraphicFramePr>
            <p:xfrm>
              <a:off x="899592" y="1575681"/>
              <a:ext cx="7344816" cy="47666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272"/>
                    <a:gridCol w="2448272"/>
                    <a:gridCol w="2448272"/>
                  </a:tblGrid>
                  <a:tr h="6003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Policy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Pros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Cons</a:t>
                          </a:r>
                          <a:endParaRPr lang="en-GB" dirty="0"/>
                        </a:p>
                      </a:txBody>
                      <a:tcPr anchor="ctr"/>
                    </a:tc>
                  </a:tr>
                  <a:tr h="1036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Random</a:t>
                          </a:r>
                          <a:r>
                            <a:rPr lang="en-GB" sz="1800" baseline="0" dirty="0" smtClean="0"/>
                            <a:t> Selection</a:t>
                          </a:r>
                          <a:endParaRPr lang="en-GB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After an infinite number of episodes all machines will have been played equally i.e. guaranteed</a:t>
                          </a:r>
                          <a:r>
                            <a:rPr lang="en-GB" sz="1400" baseline="0" dirty="0" smtClean="0"/>
                            <a:t> to find machine with best pay-out</a:t>
                          </a:r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The overall pay-out will tend towards</a:t>
                          </a:r>
                          <a:r>
                            <a:rPr lang="en-GB" sz="1400" baseline="0" dirty="0" smtClean="0"/>
                            <a:t> the average pay-out of all machines – spends too much time playing on suboptimal machines</a:t>
                          </a:r>
                          <a:endParaRPr lang="en-GB" sz="1400" dirty="0"/>
                        </a:p>
                      </a:txBody>
                      <a:tcPr anchor="ctr"/>
                    </a:tc>
                  </a:tr>
                  <a:tr h="60032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Greedy-selection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 smtClean="0"/>
                        </a:p>
                        <a:p>
                          <a:pPr algn="ctr"/>
                          <a:r>
                            <a:rPr lang="en-GB" sz="1000" dirty="0" smtClean="0"/>
                            <a:t>Generate</a:t>
                          </a:r>
                          <a:r>
                            <a:rPr lang="en-GB" sz="1000" baseline="0" dirty="0" smtClean="0"/>
                            <a:t> random value </a:t>
                          </a:r>
                          <a:r>
                            <a:rPr lang="en-GB" sz="1000" i="1" baseline="0" dirty="0" smtClean="0"/>
                            <a:t>a</a:t>
                          </a:r>
                          <a:r>
                            <a:rPr lang="en-GB" sz="1000" i="0" baseline="0" dirty="0" smtClean="0"/>
                            <a:t> between 0 and 1.</a:t>
                          </a:r>
                        </a:p>
                        <a:p>
                          <a:pPr algn="ctr"/>
                          <a:endParaRPr lang="en-GB" sz="1000" i="0" baseline="0" dirty="0" smtClean="0"/>
                        </a:p>
                        <a:p>
                          <a:pPr algn="ctr"/>
                          <a:r>
                            <a:rPr lang="en-GB" sz="1000" i="0" baseline="0" dirty="0" smtClean="0"/>
                            <a:t>If </a:t>
                          </a:r>
                          <a:r>
                            <a:rPr lang="en-GB" sz="1000" i="1" baseline="0" dirty="0" smtClean="0"/>
                            <a:t>a</a:t>
                          </a:r>
                          <a:r>
                            <a:rPr lang="en-GB" sz="1000" i="0" baseline="0" dirty="0" smtClean="0"/>
                            <a:t> &lt; A { select best machine}</a:t>
                          </a:r>
                        </a:p>
                        <a:p>
                          <a:pPr algn="ctr"/>
                          <a:r>
                            <a:rPr lang="en-GB" sz="1000" i="0" baseline="0" dirty="0" smtClean="0"/>
                            <a:t>Else {select random machine}</a:t>
                          </a:r>
                        </a:p>
                        <a:p>
                          <a:pPr algn="ctr"/>
                          <a:endParaRPr lang="en-GB" sz="10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Will</a:t>
                          </a:r>
                          <a:r>
                            <a:rPr lang="en-GB" sz="1400" baseline="0" dirty="0" smtClean="0"/>
                            <a:t> play on more often on the machine with highest pay-out</a:t>
                          </a:r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Requires the user to select A</a:t>
                          </a:r>
                          <a:r>
                            <a:rPr lang="en-GB" sz="1400" baseline="0" dirty="0" smtClean="0"/>
                            <a:t>. to low selection tends towards random selection to high and system may become stuck play sub optimally </a:t>
                          </a:r>
                          <a:endParaRPr lang="en-GB" sz="1400" dirty="0"/>
                        </a:p>
                      </a:txBody>
                      <a:tcPr anchor="ctr"/>
                    </a:tc>
                  </a:tr>
                  <a:tr h="6003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Soft – max</a:t>
                          </a:r>
                        </a:p>
                        <a:p>
                          <a:pPr algn="ctr"/>
                          <a:endParaRPr lang="en-GB" dirty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400" b="0" i="1" smtClean="0"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lang="en-GB" sz="1400" b="0" i="1" smtClean="0">
                                    <a:latin typeface="Cambria Math"/>
                                  </a:rPr>
                                  <m:t>)=</m:t>
                                </m:r>
                                <m:f>
                                  <m:fPr>
                                    <m:ctrlPr>
                                      <a:rPr lang="en-GB" sz="14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14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400" b="0" i="1" smtClean="0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1400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14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1400" b="0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400" b="0" i="1" smtClean="0">
                                                        <a:latin typeface="Cambria Math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400" b="0" i="1" smtClean="0"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GB" sz="1400" b="0" i="1" smtClean="0">
                                                    <a:latin typeface="Cambria Math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1400" b="0" i="1" smtClean="0">
                                                    <a:latin typeface="Cambria Math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1400" b="0" i="1" smtClean="0">
                                                    <a:latin typeface="Cambria Math"/>
                                                  </a:rPr>
                                                  <m:t>)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4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en-GB" sz="1400" b="0" i="1" smtClean="0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GB" sz="1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GB" sz="1400" b="0" i="1" smtClean="0">
                                            <a:latin typeface="Cambria Math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GB" sz="1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GB" sz="1400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400" b="0" i="1" smtClean="0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GB" sz="14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GB" sz="1400" b="0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1400" b="0" i="1" smtClean="0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1400" b="0" i="1" smtClean="0">
                                                            <a:latin typeface="Cambria Math"/>
                                                          </a:rPr>
                                                          <m:t>𝑞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1400" b="0" i="1" smtClean="0">
                                                            <a:latin typeface="Cambria Math"/>
                                                          </a:rPr>
                                                          <m:t>𝑡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GB" sz="1400" b="0" i="1" smtClean="0">
                                                        <a:latin typeface="Cambria Math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GB" sz="1400" b="0" i="1" smtClean="0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GB" sz="1400" b="0" i="1" smtClean="0">
                                                        <a:latin typeface="Cambria Math"/>
                                                      </a:rPr>
                                                      <m:t>)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sz="1400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𝜏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en-GB" sz="1400" dirty="0" smtClean="0"/>
                        </a:p>
                        <a:p>
                          <a:pPr algn="ctr"/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Chooses machines</a:t>
                          </a:r>
                          <a:r>
                            <a:rPr lang="en-GB" sz="1400" baseline="0" dirty="0" smtClean="0"/>
                            <a:t> based on the current known probability distribution of rewards. i.e. statistically more likely to choose best machine</a:t>
                          </a:r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Requires the user to select</a:t>
                          </a:r>
                          <a:r>
                            <a:rPr lang="en-GB" sz="1400" baseline="0" dirty="0" smtClean="0"/>
                            <a:t> </a:t>
                          </a:r>
                          <a:r>
                            <a:rPr lang="en-GB" sz="1400" baseline="0" dirty="0" smtClean="0">
                              <a:sym typeface="Symbol"/>
                            </a:rPr>
                            <a:t></a:t>
                          </a:r>
                          <a:endParaRPr lang="en-GB" sz="1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381107"/>
                  </p:ext>
                </p:extLst>
              </p:nvPr>
            </p:nvGraphicFramePr>
            <p:xfrm>
              <a:off x="899592" y="1575681"/>
              <a:ext cx="7344816" cy="47666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272"/>
                    <a:gridCol w="2448272"/>
                    <a:gridCol w="2448272"/>
                  </a:tblGrid>
                  <a:tr h="6003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Policy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Pros</a:t>
                          </a:r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Cons</a:t>
                          </a:r>
                          <a:endParaRPr lang="en-GB" dirty="0"/>
                        </a:p>
                      </a:txBody>
                      <a:tcPr anchor="ctr"/>
                    </a:tc>
                  </a:tr>
                  <a:tr h="1158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 smtClean="0"/>
                            <a:t>Random</a:t>
                          </a:r>
                          <a:r>
                            <a:rPr lang="en-GB" sz="1800" baseline="0" dirty="0" smtClean="0"/>
                            <a:t> Selection</a:t>
                          </a:r>
                          <a:endParaRPr lang="en-GB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After an infinite number of episodes all machines will have been played equally i.e. guaranteed</a:t>
                          </a:r>
                          <a:r>
                            <a:rPr lang="en-GB" sz="1400" baseline="0" dirty="0" smtClean="0"/>
                            <a:t> to find machine with best pay-out</a:t>
                          </a:r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The overall pay-out will tend towards</a:t>
                          </a:r>
                          <a:r>
                            <a:rPr lang="en-GB" sz="1400" baseline="0" dirty="0" smtClean="0"/>
                            <a:t> the average pay-out of all machines – spends too much time playing on suboptimal machines</a:t>
                          </a:r>
                          <a:endParaRPr lang="en-GB" sz="1400" dirty="0"/>
                        </a:p>
                      </a:txBody>
                      <a:tcPr anchor="ctr"/>
                    </a:tc>
                  </a:tr>
                  <a:tr h="140208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 smtClean="0"/>
                            <a:t>Gre</a:t>
                          </a:r>
                          <a:r>
                            <a:rPr lang="en-GB" dirty="0" smtClean="0"/>
                            <a:t>edy-selection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 smtClean="0"/>
                        </a:p>
                        <a:p>
                          <a:pPr algn="ctr"/>
                          <a:r>
                            <a:rPr lang="en-GB" sz="1000" dirty="0" smtClean="0"/>
                            <a:t>Generate</a:t>
                          </a:r>
                          <a:r>
                            <a:rPr lang="en-GB" sz="1000" baseline="0" dirty="0" smtClean="0"/>
                            <a:t> random value </a:t>
                          </a:r>
                          <a:r>
                            <a:rPr lang="en-GB" sz="1000" i="1" baseline="0" dirty="0" smtClean="0"/>
                            <a:t>a</a:t>
                          </a:r>
                          <a:r>
                            <a:rPr lang="en-GB" sz="1000" i="0" baseline="0" dirty="0" smtClean="0"/>
                            <a:t> between 0 and 1.</a:t>
                          </a:r>
                        </a:p>
                        <a:p>
                          <a:pPr algn="ctr"/>
                          <a:endParaRPr lang="en-GB" sz="1000" i="0" baseline="0" dirty="0" smtClean="0"/>
                        </a:p>
                        <a:p>
                          <a:pPr algn="ctr"/>
                          <a:r>
                            <a:rPr lang="en-GB" sz="1000" i="0" baseline="0" dirty="0" smtClean="0"/>
                            <a:t>If </a:t>
                          </a:r>
                          <a:r>
                            <a:rPr lang="en-GB" sz="1000" i="1" baseline="0" dirty="0" smtClean="0"/>
                            <a:t>a</a:t>
                          </a:r>
                          <a:r>
                            <a:rPr lang="en-GB" sz="1000" i="0" baseline="0" dirty="0" smtClean="0"/>
                            <a:t> &lt; A { select best machine}</a:t>
                          </a:r>
                        </a:p>
                        <a:p>
                          <a:pPr algn="ctr"/>
                          <a:r>
                            <a:rPr lang="en-GB" sz="1000" i="0" baseline="0" dirty="0" smtClean="0"/>
                            <a:t>Else {select random machine}</a:t>
                          </a:r>
                        </a:p>
                        <a:p>
                          <a:pPr algn="ctr"/>
                          <a:endParaRPr lang="en-GB" sz="10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Will</a:t>
                          </a:r>
                          <a:r>
                            <a:rPr lang="en-GB" sz="1400" baseline="0" dirty="0" smtClean="0"/>
                            <a:t> play on more often on the machine with highest pay-out</a:t>
                          </a:r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Requires the user to select A</a:t>
                          </a:r>
                          <a:r>
                            <a:rPr lang="en-GB" sz="1400" baseline="0" dirty="0" smtClean="0"/>
                            <a:t>. to low selection tends towards random selection to high and system may become stuck play sub optimally </a:t>
                          </a:r>
                          <a:endParaRPr lang="en-GB" sz="1400" dirty="0"/>
                        </a:p>
                      </a:txBody>
                      <a:tcPr anchor="ctr"/>
                    </a:tc>
                  </a:tr>
                  <a:tr h="16060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9" t="-197338" r="-200499" b="-3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Chooses machines</a:t>
                          </a:r>
                          <a:r>
                            <a:rPr lang="en-GB" sz="1400" baseline="0" dirty="0" smtClean="0"/>
                            <a:t> based on the current known probability distribution of rewards. i.e. statistically more likely to choose best machine</a:t>
                          </a:r>
                          <a:endParaRPr lang="en-GB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 smtClean="0"/>
                            <a:t>Requires the user to select</a:t>
                          </a:r>
                          <a:r>
                            <a:rPr lang="en-GB" sz="1400" baseline="0" dirty="0" smtClean="0"/>
                            <a:t> </a:t>
                          </a:r>
                          <a:r>
                            <a:rPr lang="en-GB" sz="1400" baseline="0" dirty="0" smtClean="0">
                              <a:sym typeface="Symbol"/>
                            </a:rPr>
                            <a:t></a:t>
                          </a:r>
                          <a:endParaRPr lang="en-GB" sz="1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98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N-bandit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Playing on a machine does not result in any more actions so can be thought of as a terminal state</a:t>
            </a:r>
          </a:p>
          <a:p>
            <a:endParaRPr lang="en-GB" sz="2400" dirty="0" smtClean="0"/>
          </a:p>
          <a:p>
            <a:r>
              <a:rPr lang="en-GB" sz="2400" dirty="0" smtClean="0"/>
              <a:t>The Q-Learning equation can be reduced to: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sz="2400" dirty="0" smtClean="0"/>
              <a:t>Alternatively in the case of this problem we could also use the cumulative frequency </a:t>
            </a:r>
          </a:p>
          <a:p>
            <a:endParaRPr lang="en-GB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807733" y="3370060"/>
            <a:ext cx="5518851" cy="923036"/>
            <a:chOff x="612775" y="5029021"/>
            <a:chExt cx="5518851" cy="923036"/>
          </a:xfrm>
        </p:grpSpPr>
        <p:grpSp>
          <p:nvGrpSpPr>
            <p:cNvPr id="5" name="Group 4"/>
            <p:cNvGrpSpPr/>
            <p:nvPr/>
          </p:nvGrpSpPr>
          <p:grpSpPr>
            <a:xfrm>
              <a:off x="612775" y="5029021"/>
              <a:ext cx="3886384" cy="923036"/>
              <a:chOff x="1259632" y="4725144"/>
              <a:chExt cx="3886384" cy="9230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259632" y="4725144"/>
                    <a:ext cx="3886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/>
                            </a:rPr>
                            <m:t>Q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←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𝑄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𝑄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9632" y="4725144"/>
                    <a:ext cx="3886384" cy="369332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Left Brace 8"/>
              <p:cNvSpPr/>
              <p:nvPr/>
            </p:nvSpPr>
            <p:spPr>
              <a:xfrm rot="16200000">
                <a:off x="4465839" y="4848171"/>
                <a:ext cx="157374" cy="695849"/>
              </a:xfrm>
              <a:prstGeom prst="lef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16200000">
                <a:off x="3749004" y="5061493"/>
                <a:ext cx="157371" cy="239571"/>
              </a:xfrm>
              <a:prstGeom prst="lef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500163" y="5337212"/>
                <a:ext cx="6550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Reward</a:t>
                </a:r>
                <a:endParaRPr lang="en-GB" sz="12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71796" y="5371181"/>
                <a:ext cx="7820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Old Value</a:t>
                </a:r>
                <a:endParaRPr lang="en-GB" sz="1200" dirty="0"/>
              </a:p>
            </p:txBody>
          </p:sp>
          <p:sp>
            <p:nvSpPr>
              <p:cNvPr id="14" name="Left Brace 13"/>
              <p:cNvSpPr/>
              <p:nvPr/>
            </p:nvSpPr>
            <p:spPr>
              <a:xfrm rot="16200000">
                <a:off x="2741807" y="4815947"/>
                <a:ext cx="157374" cy="695849"/>
              </a:xfrm>
              <a:prstGeom prst="lef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447764" y="5338957"/>
                <a:ext cx="7820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Old Value</a:t>
                </a:r>
                <a:endParaRPr lang="en-GB" sz="1200" dirty="0"/>
              </a:p>
            </p:txBody>
          </p:sp>
          <p:sp>
            <p:nvSpPr>
              <p:cNvPr id="16" name="Left Brace 15"/>
              <p:cNvSpPr/>
              <p:nvPr/>
            </p:nvSpPr>
            <p:spPr>
              <a:xfrm rot="16200000">
                <a:off x="1697691" y="4802549"/>
                <a:ext cx="157374" cy="695849"/>
              </a:xfrm>
              <a:prstGeom prst="lef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351293" y="5312241"/>
                <a:ext cx="8501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New Value</a:t>
                </a:r>
                <a:endParaRPr lang="en-GB" sz="1200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700657" y="5051957"/>
              <a:ext cx="1430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where</a:t>
              </a:r>
            </a:p>
            <a:p>
              <a:r>
                <a:rPr lang="en-GB" sz="1400" dirty="0" smtClean="0">
                  <a:sym typeface="Symbol"/>
                </a:rPr>
                <a:t> = Learning rate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153114" y="5085184"/>
                <a:ext cx="5100401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𝑞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𝑟𝑒𝑤𝑎𝑟𝑑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 −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𝑄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𝑁𝑢𝑚𝑏𝑒𝑟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𝑜𝑓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𝑡𝑖𝑚𝑒𝑠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𝑝𝑙𝑎𝑦𝑒𝑑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114" y="5085184"/>
                <a:ext cx="5100401" cy="6685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15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N-Bandit problem - Results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88339"/>
              </p:ext>
            </p:extLst>
          </p:nvPr>
        </p:nvGraphicFramePr>
        <p:xfrm>
          <a:off x="2537774" y="4689140"/>
          <a:ext cx="4068452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26"/>
                <a:gridCol w="2034226"/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Hyper</a:t>
                      </a:r>
                      <a:r>
                        <a:rPr lang="en-GB" sz="1600" baseline="0" dirty="0" smtClean="0"/>
                        <a:t> Parameters</a:t>
                      </a:r>
                      <a:endParaRPr lang="en-GB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Number of machines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10</a:t>
                      </a:r>
                      <a:endParaRPr lang="en-GB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Number of games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100 000</a:t>
                      </a:r>
                      <a:endParaRPr lang="en-GB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Learning</a:t>
                      </a:r>
                      <a:r>
                        <a:rPr lang="en-GB" sz="1600" baseline="0" dirty="0" smtClean="0"/>
                        <a:t> rate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0.01</a:t>
                      </a:r>
                      <a:endParaRPr lang="en-GB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ym typeface="Symbol"/>
                        </a:rPr>
                        <a:t>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0.9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33264"/>
              </p:ext>
            </p:extLst>
          </p:nvPr>
        </p:nvGraphicFramePr>
        <p:xfrm>
          <a:off x="755576" y="1988840"/>
          <a:ext cx="36576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207981"/>
              </p:ext>
            </p:extLst>
          </p:nvPr>
        </p:nvGraphicFramePr>
        <p:xfrm>
          <a:off x="4708774" y="1949428"/>
          <a:ext cx="3630985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15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 is the job of a neural network?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867"/>
            <a:ext cx="8229600" cy="6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It’s a way to approximate a function (f(x)) that maps some input(s) to some output(s).</a:t>
            </a:r>
          </a:p>
        </p:txBody>
      </p:sp>
      <p:sp>
        <p:nvSpPr>
          <p:cNvPr id="5" name="Rectangle 4"/>
          <p:cNvSpPr/>
          <p:nvPr/>
        </p:nvSpPr>
        <p:spPr>
          <a:xfrm>
            <a:off x="2447764" y="5628735"/>
            <a:ext cx="421246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GB" sz="2800" dirty="0" smtClean="0">
                <a:solidFill>
                  <a:prstClr val="black"/>
                </a:solidFill>
              </a:rPr>
              <a:t>Categorising</a:t>
            </a:r>
          </a:p>
          <a:p>
            <a:pPr lvl="0" algn="ctr">
              <a:spcBef>
                <a:spcPct val="20000"/>
              </a:spcBef>
            </a:pPr>
            <a:r>
              <a:rPr lang="en-GB" sz="2000" dirty="0" smtClean="0">
                <a:solidFill>
                  <a:srgbClr val="FF0000"/>
                </a:solidFill>
              </a:rPr>
              <a:t>Is </a:t>
            </a:r>
            <a:r>
              <a:rPr lang="en-GB" sz="2000" dirty="0">
                <a:solidFill>
                  <a:srgbClr val="FF0000"/>
                </a:solidFill>
              </a:rPr>
              <a:t>this a cat?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1012" y="3392996"/>
            <a:ext cx="2056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	       : 0.03</a:t>
            </a:r>
          </a:p>
          <a:p>
            <a:r>
              <a:rPr lang="en-GB" dirty="0" smtClean="0"/>
              <a:t>No	       : 0.89</a:t>
            </a:r>
          </a:p>
          <a:p>
            <a:r>
              <a:rPr lang="en-GB" dirty="0" smtClean="0"/>
              <a:t>I don’t know  : 0.01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269385" y="19795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output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30886" y="4473116"/>
            <a:ext cx="2056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	       : 0.3</a:t>
            </a:r>
          </a:p>
          <a:p>
            <a:r>
              <a:rPr lang="en-GB" dirty="0" smtClean="0"/>
              <a:t>No	       : 0.47</a:t>
            </a:r>
          </a:p>
          <a:p>
            <a:r>
              <a:rPr lang="en-GB" dirty="0" smtClean="0"/>
              <a:t>I don’t know  : 0.78 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701012" y="2348880"/>
            <a:ext cx="200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	       : 0.98</a:t>
            </a:r>
          </a:p>
          <a:p>
            <a:r>
              <a:rPr lang="en-GB" dirty="0" smtClean="0"/>
              <a:t>No	       : 0.1</a:t>
            </a:r>
          </a:p>
          <a:p>
            <a:r>
              <a:rPr lang="en-GB" dirty="0" smtClean="0"/>
              <a:t>I don’t know  : 0.2 </a:t>
            </a:r>
            <a:endParaRPr lang="en-GB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17" y="4546507"/>
            <a:ext cx="865839" cy="861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56" y="2290224"/>
            <a:ext cx="1873891" cy="10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56" y="3392996"/>
            <a:ext cx="1869563" cy="105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94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So where do neural networks fit in?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878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GB" sz="2000" dirty="0" smtClean="0"/>
              <a:t>Remember that neural network can associate any input to an output</a:t>
            </a:r>
          </a:p>
          <a:p>
            <a:endParaRPr lang="en-GB" sz="2000" dirty="0"/>
          </a:p>
          <a:p>
            <a:r>
              <a:rPr lang="en-GB" sz="2000" dirty="0" smtClean="0"/>
              <a:t>The input is a given state experienced by the agent.</a:t>
            </a:r>
          </a:p>
          <a:p>
            <a:endParaRPr lang="en-GB" sz="2000" dirty="0"/>
          </a:p>
          <a:p>
            <a:r>
              <a:rPr lang="en-GB" sz="2000" dirty="0" smtClean="0"/>
              <a:t>The output becomes the learnt  action to carry out on this state</a:t>
            </a:r>
            <a:endParaRPr lang="en-GB" sz="2000" dirty="0"/>
          </a:p>
        </p:txBody>
      </p:sp>
      <p:sp>
        <p:nvSpPr>
          <p:cNvPr id="8" name="AutoShape 4" descr="Image result for arrow key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6" descr="Image result for arrow key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8" descr="Image result for arrow key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1" name="Group 20"/>
          <p:cNvGrpSpPr/>
          <p:nvPr/>
        </p:nvGrpSpPr>
        <p:grpSpPr>
          <a:xfrm>
            <a:off x="1439652" y="3540058"/>
            <a:ext cx="6101322" cy="2922570"/>
            <a:chOff x="1567022" y="3540058"/>
            <a:chExt cx="6101322" cy="2922570"/>
          </a:xfrm>
        </p:grpSpPr>
        <p:pic>
          <p:nvPicPr>
            <p:cNvPr id="5122" name="Picture 2" descr="Image result for mari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22" y="4139008"/>
              <a:ext cx="2352414" cy="175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411760" y="6093296"/>
              <a:ext cx="66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State</a:t>
              </a:r>
              <a:endParaRPr lang="en-GB" dirty="0"/>
            </a:p>
          </p:txBody>
        </p:sp>
        <p:pic>
          <p:nvPicPr>
            <p:cNvPr id="5131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9497" y="4041068"/>
              <a:ext cx="572322" cy="18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591158" y="6093296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Action</a:t>
              </a:r>
              <a:endParaRPr lang="en-GB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4139952" y="4774396"/>
              <a:ext cx="504056" cy="3107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5904148" y="4774396"/>
              <a:ext cx="504056" cy="3107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829975" y="4031776"/>
              <a:ext cx="828092" cy="1917504"/>
            </a:xfrm>
            <a:prstGeom prst="roundRect">
              <a:avLst>
                <a:gd name="adj" fmla="val 17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ANN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46302" y="3549583"/>
              <a:ext cx="1193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Input layer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2000" y="3549583"/>
              <a:ext cx="1371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Hidden layer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2970" y="3540058"/>
              <a:ext cx="1365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Output layer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35154" y="6093296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Selection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8011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 learning Tic-Tac-Toe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232941"/>
              </p:ext>
            </p:extLst>
          </p:nvPr>
        </p:nvGraphicFramePr>
        <p:xfrm>
          <a:off x="5256076" y="1905813"/>
          <a:ext cx="504056" cy="2819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/>
              </a:tblGrid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0.67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0.43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0.99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334302"/>
            <a:ext cx="2160240" cy="191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51208"/>
              </p:ext>
            </p:extLst>
          </p:nvPr>
        </p:nvGraphicFramePr>
        <p:xfrm>
          <a:off x="3491880" y="1880828"/>
          <a:ext cx="504056" cy="2819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/>
              </a:tblGrid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3" y="2420886"/>
            <a:ext cx="20859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356942" y="5217408"/>
            <a:ext cx="2463530" cy="1392886"/>
            <a:chOff x="6356942" y="5217408"/>
            <a:chExt cx="2463530" cy="1392886"/>
          </a:xfrm>
        </p:grpSpPr>
        <p:grpSp>
          <p:nvGrpSpPr>
            <p:cNvPr id="11" name="Group 10"/>
            <p:cNvGrpSpPr/>
            <p:nvPr/>
          </p:nvGrpSpPr>
          <p:grpSpPr>
            <a:xfrm>
              <a:off x="6374866" y="5217408"/>
              <a:ext cx="2445606" cy="1392886"/>
              <a:chOff x="6374866" y="5217408"/>
              <a:chExt cx="2445606" cy="139288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480212" y="5638274"/>
                <a:ext cx="22065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Here I’m sticking with a sigmoid activation function hence the inputs must be scaled between 0 and 1.</a:t>
                </a:r>
                <a:endParaRPr lang="en-GB" sz="1200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2519772" y="3220416"/>
            <a:ext cx="758341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>
            <a:off x="5949550" y="3220416"/>
            <a:ext cx="758341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4175956" y="1448780"/>
            <a:ext cx="936104" cy="3757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 smtClean="0"/>
              <a:t>Hidden Layer(s) of </a:t>
            </a:r>
            <a:r>
              <a:rPr lang="en-GB" i="1" dirty="0" smtClean="0"/>
              <a:t>n</a:t>
            </a:r>
            <a:r>
              <a:rPr lang="en-GB" dirty="0" smtClean="0"/>
              <a:t> Neurons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57209" y="4499245"/>
            <a:ext cx="30186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The outputs form the network can be thought of as how optimal a given board position (move)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Move selection can be carried out using and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Impossible moves may need to be artificially set to 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4230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 learning Tic-Tac-Toe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213226"/>
              </p:ext>
            </p:extLst>
          </p:nvPr>
        </p:nvGraphicFramePr>
        <p:xfrm>
          <a:off x="2735796" y="2132856"/>
          <a:ext cx="504056" cy="2819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/>
              </a:tblGrid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0.67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0.43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0.99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779912" y="5217408"/>
            <a:ext cx="5040559" cy="1392886"/>
            <a:chOff x="6356942" y="5217408"/>
            <a:chExt cx="2463530" cy="1392886"/>
          </a:xfrm>
        </p:grpSpPr>
        <p:sp>
          <p:nvSpPr>
            <p:cNvPr id="13" name="Rounded Rectangle 12"/>
            <p:cNvSpPr/>
            <p:nvPr/>
          </p:nvSpPr>
          <p:spPr>
            <a:xfrm>
              <a:off x="6374866" y="5217408"/>
              <a:ext cx="2445606" cy="139288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5284" y="4043536"/>
            <a:ext cx="25705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Reward for terminal state</a:t>
            </a:r>
          </a:p>
          <a:p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Win = +10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Loss = -20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Draw = 5</a:t>
            </a:r>
            <a:endParaRPr lang="en-GB" dirty="0"/>
          </a:p>
        </p:txBody>
      </p:sp>
      <p:graphicFrame>
        <p:nvGraphicFramePr>
          <p:cNvPr id="1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123179"/>
              </p:ext>
            </p:extLst>
          </p:nvPr>
        </p:nvGraphicFramePr>
        <p:xfrm>
          <a:off x="3671900" y="2151162"/>
          <a:ext cx="720080" cy="2819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</a:tblGrid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0.67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0.43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rgbClr val="FF0000"/>
                          </a:solidFill>
                        </a:rPr>
                        <a:t>0.9905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342488" y="5638274"/>
                <a:ext cx="2329869" cy="433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Rearranged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−</m:t>
                    </m:r>
                    <m:r>
                      <a:rPr lang="en-GB" sz="1400" b="0" i="1" smtClean="0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GB" sz="14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GB" sz="1400" b="0" i="1" smtClean="0">
                                <a:latin typeface="Cambria Math"/>
                              </a:rPr>
                              <m:t>𝑜𝑢𝑡𝑝𝑢𝑡</m:t>
                            </m:r>
                          </m:den>
                        </m:f>
                        <m:r>
                          <a:rPr lang="en-GB" sz="1400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488" y="5638274"/>
                <a:ext cx="2329869" cy="433067"/>
              </a:xfrm>
              <a:prstGeom prst="rect">
                <a:avLst/>
              </a:prstGeom>
              <a:blipFill rotWithShape="1">
                <a:blip r:embed="rId2"/>
                <a:stretch>
                  <a:fillRect l="-522" b="-1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256076" y="1772504"/>
                <a:ext cx="3101105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𝑜𝑙𝑑</m:t>
                      </m:r>
                      <m:r>
                        <a:rPr lang="en-GB" sz="1400" b="0" i="1" smtClean="0">
                          <a:latin typeface="Cambria Math"/>
                        </a:rPr>
                        <m:t> </m:t>
                      </m:r>
                      <m:r>
                        <a:rPr lang="en-GB" sz="1400" b="0" i="1" smtClean="0">
                          <a:latin typeface="Cambria Math"/>
                        </a:rPr>
                        <m:t>𝑣𝑎𝑙𝑢𝑒</m:t>
                      </m:r>
                      <m:r>
                        <a:rPr lang="en-GB" sz="1400" b="0" i="1" smtClean="0">
                          <a:latin typeface="Cambria Math"/>
                        </a:rPr>
                        <m:t>= −</m:t>
                      </m:r>
                      <m:r>
                        <a:rPr lang="en-GB" sz="140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0.99</m:t>
                              </m:r>
                            </m:den>
                          </m:f>
                          <m:r>
                            <a:rPr lang="en-GB" sz="14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GB" sz="1400" b="0" i="1" smtClean="0">
                          <a:latin typeface="Cambria Math"/>
                        </a:rPr>
                        <m:t>=4.595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76" y="1772504"/>
                <a:ext cx="3101105" cy="57637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27984" y="3842044"/>
                <a:ext cx="3948517" cy="559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𝑛𝑒𝑤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𝑜𝑢𝑡𝑝𝑢𝑡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𝑣𝑎𝑙𝑢𝑒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−4.645</m:t>
                              </m:r>
                            </m:sup>
                          </m:sSup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0.9905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842044"/>
                <a:ext cx="3948517" cy="55906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568331" y="1514381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Old</a:t>
            </a:r>
          </a:p>
          <a:p>
            <a:pPr algn="ctr"/>
            <a:r>
              <a:rPr lang="en-GB" sz="1600" dirty="0"/>
              <a:t>O</a:t>
            </a:r>
            <a:r>
              <a:rPr lang="en-GB" sz="1600" dirty="0" smtClean="0"/>
              <a:t>utput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88024" y="2334362"/>
                <a:ext cx="44085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𝑢𝑝𝑑𝑎𝑡𝑒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𝑣𝑎𝑙𝑢𝑒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𝐿𝑒𝑎𝑟𝑛𝑖𝑛𝑔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𝑟𝑎𝑡𝑒</m:t>
                      </m:r>
                      <m:d>
                        <m:d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𝑟𝑒𝑤𝑎𝑟𝑑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𝑜𝑙𝑑</m:t>
                          </m:r>
                        </m:e>
                      </m:d>
                    </m:oMath>
                  </m:oMathPara>
                </a14:m>
                <a:endParaRPr lang="en-GB" sz="16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334362"/>
                <a:ext cx="4408578" cy="338554"/>
              </a:xfrm>
              <a:prstGeom prst="rect">
                <a:avLst/>
              </a:prstGeom>
              <a:blipFill rotWithShape="1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609330" y="1486525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New</a:t>
            </a:r>
          </a:p>
          <a:p>
            <a:pPr algn="ctr"/>
            <a:r>
              <a:rPr lang="en-GB" sz="1600" dirty="0"/>
              <a:t>O</a:t>
            </a:r>
            <a:r>
              <a:rPr lang="en-GB" sz="1600" dirty="0" smtClean="0"/>
              <a:t>utput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25355" y="3244334"/>
                <a:ext cx="28789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𝑜𝑢𝑡𝑝𝑢𝑡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𝑣𝑎𝑙𝑢𝑒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𝑜𝑙𝑑</m:t>
                      </m:r>
                      <m:r>
                        <a:rPr lang="en-GB" sz="1600" b="0" i="1" smtClean="0">
                          <a:latin typeface="Cambria Math"/>
                        </a:rPr>
                        <m:t>+</m:t>
                      </m:r>
                      <m:r>
                        <a:rPr lang="en-GB" sz="1600" b="0" i="1" smtClean="0">
                          <a:latin typeface="Cambria Math"/>
                        </a:rPr>
                        <m:t>𝑢𝑝𝑑𝑎𝑡𝑒</m:t>
                      </m:r>
                    </m:oMath>
                  </m:oMathPara>
                </a14:m>
                <a:endParaRPr lang="en-GB" sz="1600" b="0" dirty="0" smtClean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55" y="3244334"/>
                <a:ext cx="2878993" cy="338554"/>
              </a:xfrm>
              <a:prstGeom prst="rect">
                <a:avLst/>
              </a:prstGeom>
              <a:blipFill rotWithShape="1">
                <a:blip r:embed="rId1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899179" y="3608813"/>
                <a:ext cx="2121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4.595+0.05=4.645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179" y="3608813"/>
                <a:ext cx="2121093" cy="338554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788024" y="2798299"/>
                <a:ext cx="38843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/>
                        </a:rPr>
                        <m:t>𝑢𝑝𝑑𝑎𝑡𝑒</m:t>
                      </m:r>
                      <m:r>
                        <a:rPr lang="en-GB" sz="1600" i="1">
                          <a:latin typeface="Cambria Math"/>
                        </a:rPr>
                        <m:t> </m:t>
                      </m:r>
                      <m:r>
                        <a:rPr lang="en-GB" sz="1600" i="1">
                          <a:latin typeface="Cambria Math"/>
                        </a:rPr>
                        <m:t>𝑣𝑎𝑙𝑢𝑒</m:t>
                      </m:r>
                      <m:r>
                        <a:rPr lang="en-GB" sz="1600" i="1">
                          <a:latin typeface="Cambria Math"/>
                        </a:rPr>
                        <m:t>=0.01</m:t>
                      </m:r>
                      <m:d>
                        <m:dPr>
                          <m:ctrlPr>
                            <a:rPr lang="en-GB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10−4.595</m:t>
                          </m:r>
                        </m:e>
                      </m:d>
                      <m:r>
                        <a:rPr lang="en-GB" sz="1600" i="1">
                          <a:latin typeface="Cambria Math"/>
                        </a:rPr>
                        <m:t>=0.05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798299"/>
                <a:ext cx="3884333" cy="338554"/>
              </a:xfrm>
              <a:prstGeom prst="rect">
                <a:avLst/>
              </a:prstGeom>
              <a:blipFill rotWithShape="1">
                <a:blip r:embed="rId20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40" y="2071300"/>
            <a:ext cx="20574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999821" y="5638273"/>
                <a:ext cx="2211696" cy="39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Outputs are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1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sz="14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GB" sz="1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sz="1400" i="1">
                                <a:latin typeface="Cambria Math"/>
                              </a:rPr>
                              <m:t>−</m:t>
                            </m:r>
                            <m:r>
                              <a:rPr lang="en-GB" sz="1400" i="1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21" y="5638273"/>
                <a:ext cx="2211696" cy="397673"/>
              </a:xfrm>
              <a:prstGeom prst="rect">
                <a:avLst/>
              </a:prstGeom>
              <a:blipFill rotWithShape="1">
                <a:blip r:embed="rId2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399296" y="6102003"/>
                <a:ext cx="3886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/>
                        </a:rPr>
                        <m:t>Q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296" y="6102003"/>
                <a:ext cx="3886384" cy="369332"/>
              </a:xfrm>
              <a:prstGeom prst="rect">
                <a:avLst/>
              </a:prstGeom>
              <a:blipFill rotWithShape="1">
                <a:blip r:embed="rId2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8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 learning Tic-Tac-Toe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411045"/>
              </p:ext>
            </p:extLst>
          </p:nvPr>
        </p:nvGraphicFramePr>
        <p:xfrm>
          <a:off x="1137681" y="3827721"/>
          <a:ext cx="504056" cy="2819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/>
              </a:tblGrid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0.8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0.23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0.43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0.1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1853871"/>
              </p:ext>
            </p:extLst>
          </p:nvPr>
        </p:nvGraphicFramePr>
        <p:xfrm>
          <a:off x="1821757" y="3827721"/>
          <a:ext cx="720080" cy="2819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</a:tblGrid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rgbClr val="00B050"/>
                          </a:solidFill>
                        </a:rPr>
                        <a:t>0.805</a:t>
                      </a:r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0.23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0.43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80012" y="1801933"/>
                <a:ext cx="2902333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𝑜𝑙𝑑</m:t>
                      </m:r>
                      <m:r>
                        <a:rPr lang="en-GB" sz="1400" b="0" i="1" smtClean="0">
                          <a:latin typeface="Cambria Math"/>
                        </a:rPr>
                        <m:t> </m:t>
                      </m:r>
                      <m:r>
                        <a:rPr lang="en-GB" sz="1400" b="0" i="1" smtClean="0">
                          <a:latin typeface="Cambria Math"/>
                        </a:rPr>
                        <m:t>𝑣𝑎𝑙𝑢𝑒</m:t>
                      </m:r>
                      <m:r>
                        <a:rPr lang="en-GB" sz="1400" b="0" i="1" smtClean="0">
                          <a:latin typeface="Cambria Math"/>
                        </a:rPr>
                        <m:t>= −</m:t>
                      </m:r>
                      <m:r>
                        <a:rPr lang="en-GB" sz="140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0.8</m:t>
                              </m:r>
                            </m:den>
                          </m:f>
                          <m:r>
                            <a:rPr lang="en-GB" sz="14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GB" sz="1400" b="0" i="1" smtClean="0">
                          <a:latin typeface="Cambria Math"/>
                        </a:rPr>
                        <m:t>=1.39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12" y="1801933"/>
                <a:ext cx="2902333" cy="57637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27984" y="3842044"/>
                <a:ext cx="3921266" cy="559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𝑛𝑒𝑤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𝑜𝑢𝑡𝑝𝑢𝑡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𝑣𝑎𝑙𝑢𝑒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−1.4179</m:t>
                              </m:r>
                            </m:sup>
                          </m:sSup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0.805</m:t>
                      </m:r>
                    </m:oMath>
                  </m:oMathPara>
                </a14:m>
                <a:endParaRPr lang="en-GB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842044"/>
                <a:ext cx="3921266" cy="55906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970216" y="3209246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Old</a:t>
            </a:r>
          </a:p>
          <a:p>
            <a:pPr algn="ctr"/>
            <a:r>
              <a:rPr lang="en-GB" sz="1600" dirty="0"/>
              <a:t>O</a:t>
            </a:r>
            <a:r>
              <a:rPr lang="en-GB" sz="1600" dirty="0" smtClean="0"/>
              <a:t>utput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273910" y="2348880"/>
                <a:ext cx="43984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𝑢𝑝𝑑𝑎𝑡𝑒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𝑣𝑎𝑙𝑢𝑒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𝐿𝑒𝑎𝑟𝑛𝑖𝑛𝑔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𝑟𝑎𝑡𝑒</m:t>
                      </m:r>
                      <m:d>
                        <m:d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/>
                              <a:sym typeface="Symbol"/>
                            </a:rPr>
                            <m:t>∗</m:t>
                          </m:r>
                          <m:r>
                            <a:rPr lang="en-GB" sz="1600" b="0" i="1" smtClean="0">
                              <a:latin typeface="Cambria Math"/>
                              <a:sym typeface="Symbol"/>
                            </a:rPr>
                            <m:t>𝑀𝑎𝑥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𝑜𝑙𝑑</m:t>
                          </m:r>
                        </m:e>
                      </m:d>
                    </m:oMath>
                  </m:oMathPara>
                </a14:m>
                <a:endParaRPr lang="en-GB" sz="16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910" y="2348880"/>
                <a:ext cx="4398447" cy="338554"/>
              </a:xfrm>
              <a:prstGeom prst="rect">
                <a:avLst/>
              </a:prstGeom>
              <a:blipFill rotWithShape="1"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796858" y="3199982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New</a:t>
            </a:r>
          </a:p>
          <a:p>
            <a:pPr algn="ctr"/>
            <a:r>
              <a:rPr lang="en-GB" sz="1600" dirty="0"/>
              <a:t>O</a:t>
            </a:r>
            <a:r>
              <a:rPr lang="en-GB" sz="1600" dirty="0" smtClean="0"/>
              <a:t>utput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25355" y="3244334"/>
                <a:ext cx="28789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𝑜𝑢𝑡𝑝𝑢𝑡</m:t>
                      </m:r>
                      <m:r>
                        <a:rPr lang="en-GB" sz="1600" b="0" i="1" smtClean="0">
                          <a:latin typeface="Cambria Math"/>
                        </a:rPr>
                        <m:t> </m:t>
                      </m:r>
                      <m:r>
                        <a:rPr lang="en-GB" sz="1600" b="0" i="1" smtClean="0">
                          <a:latin typeface="Cambria Math"/>
                        </a:rPr>
                        <m:t>𝑣𝑎𝑙𝑢𝑒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𝑜𝑙𝑑</m:t>
                      </m:r>
                      <m:r>
                        <a:rPr lang="en-GB" sz="1600" b="0" i="1" smtClean="0">
                          <a:latin typeface="Cambria Math"/>
                        </a:rPr>
                        <m:t>+</m:t>
                      </m:r>
                      <m:r>
                        <a:rPr lang="en-GB" sz="1600" b="0" i="1" smtClean="0">
                          <a:latin typeface="Cambria Math"/>
                        </a:rPr>
                        <m:t>𝑢𝑝𝑑𝑎𝑡𝑒</m:t>
                      </m:r>
                    </m:oMath>
                  </m:oMathPara>
                </a14:m>
                <a:endParaRPr lang="en-GB" sz="1600" b="0" dirty="0" smtClean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55" y="3244334"/>
                <a:ext cx="2878993" cy="338554"/>
              </a:xfrm>
              <a:prstGeom prst="rect">
                <a:avLst/>
              </a:prstGeom>
              <a:blipFill rotWithShape="1"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899179" y="3608813"/>
                <a:ext cx="23487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1.39+0.0279=1.4179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179" y="3608813"/>
                <a:ext cx="2348720" cy="3385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283968" y="2796248"/>
                <a:ext cx="44996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/>
                        </a:rPr>
                        <m:t>𝑢𝑝𝑑𝑎𝑡𝑒</m:t>
                      </m:r>
                      <m:r>
                        <a:rPr lang="en-GB" sz="1600" i="1" smtClean="0">
                          <a:latin typeface="Cambria Math"/>
                        </a:rPr>
                        <m:t> </m:t>
                      </m:r>
                      <m:r>
                        <a:rPr lang="en-GB" sz="1600" i="1" smtClean="0">
                          <a:latin typeface="Cambria Math"/>
                        </a:rPr>
                        <m:t>𝑣𝑎𝑙𝑢𝑒</m:t>
                      </m:r>
                      <m:r>
                        <a:rPr lang="en-GB" sz="1600" i="1" smtClean="0">
                          <a:latin typeface="Cambria Math"/>
                        </a:rPr>
                        <m:t>=0.01</m:t>
                      </m:r>
                      <m:d>
                        <m:dPr>
                          <m:ctrlPr>
                            <a:rPr lang="en-GB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0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.9∗4.645−1.39</m:t>
                          </m:r>
                        </m:e>
                      </m:d>
                      <m:r>
                        <a:rPr lang="en-GB" sz="1600" i="1">
                          <a:latin typeface="Cambria Math"/>
                        </a:rPr>
                        <m:t>=0.0</m:t>
                      </m:r>
                      <m:r>
                        <a:rPr lang="en-GB" sz="1600" b="0" i="1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796248"/>
                <a:ext cx="4499693" cy="338554"/>
              </a:xfrm>
              <a:prstGeom prst="rect">
                <a:avLst/>
              </a:prstGeom>
              <a:blipFill rotWithShape="1">
                <a:blip r:embed="rId1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61" y="1393778"/>
            <a:ext cx="20859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8809039"/>
              </p:ext>
            </p:extLst>
          </p:nvPr>
        </p:nvGraphicFramePr>
        <p:xfrm>
          <a:off x="2577841" y="3827721"/>
          <a:ext cx="720080" cy="2819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</a:tblGrid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0.67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0.43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rgbClr val="FF0000"/>
                          </a:solidFill>
                        </a:rPr>
                        <a:t>0.9905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62912" y="3195834"/>
            <a:ext cx="735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Future</a:t>
            </a:r>
          </a:p>
          <a:p>
            <a:pPr algn="ctr"/>
            <a:r>
              <a:rPr lang="en-GB" sz="1600" dirty="0" smtClean="0"/>
              <a:t>State</a:t>
            </a:r>
            <a:endParaRPr lang="en-GB" sz="16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779912" y="5217408"/>
            <a:ext cx="5040559" cy="1392886"/>
            <a:chOff x="6356942" y="5217408"/>
            <a:chExt cx="2463530" cy="1392886"/>
          </a:xfrm>
        </p:grpSpPr>
        <p:sp>
          <p:nvSpPr>
            <p:cNvPr id="28" name="Rounded Rectangle 27"/>
            <p:cNvSpPr/>
            <p:nvPr/>
          </p:nvSpPr>
          <p:spPr>
            <a:xfrm>
              <a:off x="6374866" y="5217408"/>
              <a:ext cx="2445606" cy="139288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6342488" y="5638274"/>
                <a:ext cx="2329869" cy="433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Rearranged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−</m:t>
                    </m:r>
                    <m:r>
                      <a:rPr lang="en-GB" sz="1400" b="0" i="1" smtClean="0">
                        <a:latin typeface="Cambria Math"/>
                      </a:rPr>
                      <m:t>𝑙𝑛</m:t>
                    </m:r>
                    <m:d>
                      <m:dPr>
                        <m:ctrlPr>
                          <a:rPr lang="en-GB" sz="14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GB" sz="1400" b="0" i="1" smtClean="0">
                                <a:latin typeface="Cambria Math"/>
                              </a:rPr>
                              <m:t>𝑜𝑢𝑡𝑝𝑢𝑡</m:t>
                            </m:r>
                          </m:den>
                        </m:f>
                        <m:r>
                          <a:rPr lang="en-GB" sz="1400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488" y="5638274"/>
                <a:ext cx="2329869" cy="433067"/>
              </a:xfrm>
              <a:prstGeom prst="rect">
                <a:avLst/>
              </a:prstGeom>
              <a:blipFill rotWithShape="1">
                <a:blip r:embed="rId18"/>
                <a:stretch>
                  <a:fillRect l="-522" b="-1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3999821" y="6131491"/>
                <a:ext cx="46517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400" b="0" i="0" smtClean="0">
                          <a:latin typeface="Cambria Math"/>
                        </a:rPr>
                        <m:t>Q</m:t>
                      </m:r>
                      <m:d>
                        <m:dPr>
                          <m:ctrlPr>
                            <a:rPr lang="en-GB" sz="1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GB" sz="1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𝑚𝑎𝑥𝑄</m:t>
                      </m:r>
                      <m:d>
                        <m:dPr>
                          <m:ctrlPr>
                            <a:rPr lang="en-GB" sz="1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GB" sz="1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21" y="6131491"/>
                <a:ext cx="4651786" cy="307777"/>
              </a:xfrm>
              <a:prstGeom prst="rect">
                <a:avLst/>
              </a:prstGeom>
              <a:blipFill rotWithShape="1">
                <a:blip r:embed="rId1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3999821" y="5638273"/>
                <a:ext cx="2211696" cy="39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Outputs are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1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sz="14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GB" sz="1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sz="1400" i="1">
                                <a:latin typeface="Cambria Math"/>
                              </a:rPr>
                              <m:t>−</m:t>
                            </m:r>
                            <m:r>
                              <a:rPr lang="en-GB" sz="1400" i="1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21" y="5638273"/>
                <a:ext cx="2211696" cy="397673"/>
              </a:xfrm>
              <a:prstGeom prst="rect">
                <a:avLst/>
              </a:prstGeom>
              <a:blipFill rotWithShape="1">
                <a:blip r:embed="rId2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5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 learning Tic-Tac-Toe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1700820"/>
            <a:ext cx="104298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18" y="1677008"/>
            <a:ext cx="1047750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00" y="1700821"/>
            <a:ext cx="104298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71" y="1771614"/>
            <a:ext cx="1052513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04" y="1743039"/>
            <a:ext cx="10287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549859"/>
              </p:ext>
            </p:extLst>
          </p:nvPr>
        </p:nvGraphicFramePr>
        <p:xfrm>
          <a:off x="1112795" y="2827744"/>
          <a:ext cx="1243648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93"/>
                <a:gridCol w="7194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0.8004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0.51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0.11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0.34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0.67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0.70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1" y="1700821"/>
            <a:ext cx="1071563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52084"/>
              </p:ext>
            </p:extLst>
          </p:nvPr>
        </p:nvGraphicFramePr>
        <p:xfrm>
          <a:off x="3743391" y="2827744"/>
          <a:ext cx="1153161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93"/>
                <a:gridCol w="6289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0.54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0.70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0.805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0.44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0.10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084974"/>
              </p:ext>
            </p:extLst>
          </p:nvPr>
        </p:nvGraphicFramePr>
        <p:xfrm>
          <a:off x="6644913" y="2791740"/>
          <a:ext cx="1167447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992"/>
                <a:gridCol w="7194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0.70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0.54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0.67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0.43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0.9905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2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 learning Tic-Tac-Toe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We can expand the number of training examples by taking into account symmetry – this should improve the speed at which the network learns.</a:t>
            </a:r>
            <a:endParaRPr lang="en-GB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1" y="2529516"/>
            <a:ext cx="1052513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08860" y="2620004"/>
            <a:ext cx="1052513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3588" y="4364627"/>
            <a:ext cx="1052513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555777" y="4455115"/>
            <a:ext cx="1052513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rved Left Arrow 7"/>
          <p:cNvSpPr/>
          <p:nvPr/>
        </p:nvSpPr>
        <p:spPr>
          <a:xfrm rot="5400000">
            <a:off x="1953903" y="3693381"/>
            <a:ext cx="493565" cy="10796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Left Arrow 8"/>
          <p:cNvSpPr/>
          <p:nvPr/>
        </p:nvSpPr>
        <p:spPr>
          <a:xfrm rot="5400000" flipH="1" flipV="1">
            <a:off x="2021185" y="3137402"/>
            <a:ext cx="493565" cy="10796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57" y="2518918"/>
            <a:ext cx="116205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5832140" y="2384884"/>
            <a:ext cx="0" cy="1267469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7203244" y="2559359"/>
            <a:ext cx="116205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 rot="5400000" flipV="1">
            <a:off x="7775327" y="2425325"/>
            <a:ext cx="0" cy="1267469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51" y="4344504"/>
            <a:ext cx="1119188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5362451" y="4455115"/>
            <a:ext cx="937741" cy="806952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549" y="4455115"/>
            <a:ext cx="1052513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7356549" y="4455115"/>
            <a:ext cx="939689" cy="871538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00192" y="3801769"/>
            <a:ext cx="121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Reflections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>
            <a:off x="6356942" y="5776772"/>
            <a:ext cx="2463530" cy="833521"/>
            <a:chOff x="6356942" y="5217408"/>
            <a:chExt cx="2463530" cy="1392886"/>
          </a:xfrm>
        </p:grpSpPr>
        <p:grpSp>
          <p:nvGrpSpPr>
            <p:cNvPr id="24" name="Group 23"/>
            <p:cNvGrpSpPr/>
            <p:nvPr/>
          </p:nvGrpSpPr>
          <p:grpSpPr>
            <a:xfrm>
              <a:off x="6374866" y="5217408"/>
              <a:ext cx="2445606" cy="1392886"/>
              <a:chOff x="6374866" y="5217408"/>
              <a:chExt cx="2445606" cy="1392886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6374866" y="5217408"/>
                <a:ext cx="2445606" cy="13928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480212" y="5770177"/>
                <a:ext cx="22065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Duplicates need to be removed</a:t>
                </a:r>
                <a:endParaRPr lang="en-GB" sz="1200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356942" y="5268942"/>
              <a:ext cx="707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Note: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201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Hyper parameters - An exercise to those interested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806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GB" sz="2800" dirty="0" smtClean="0"/>
              <a:t>Neural network</a:t>
            </a:r>
          </a:p>
          <a:p>
            <a:endParaRPr lang="en-GB" sz="2800" dirty="0" smtClean="0"/>
          </a:p>
          <a:p>
            <a:pPr lvl="1"/>
            <a:r>
              <a:rPr lang="en-GB" sz="2400" dirty="0" smtClean="0"/>
              <a:t>Number of hidden layers</a:t>
            </a:r>
          </a:p>
          <a:p>
            <a:pPr lvl="1"/>
            <a:r>
              <a:rPr lang="en-GB" sz="2400" dirty="0" smtClean="0"/>
              <a:t>No. of neurons per hidden layer</a:t>
            </a:r>
          </a:p>
          <a:p>
            <a:pPr lvl="1"/>
            <a:r>
              <a:rPr lang="en-GB" sz="2400" dirty="0" smtClean="0"/>
              <a:t>Learning rate</a:t>
            </a:r>
          </a:p>
          <a:p>
            <a:pPr lvl="1"/>
            <a:r>
              <a:rPr lang="en-GB" sz="2400" dirty="0" smtClean="0"/>
              <a:t>Momentum factor</a:t>
            </a:r>
          </a:p>
          <a:p>
            <a:pPr lvl="1"/>
            <a:r>
              <a:rPr lang="en-GB" sz="2400" dirty="0" smtClean="0"/>
              <a:t>Number of iterations</a:t>
            </a:r>
          </a:p>
          <a:p>
            <a:pPr lvl="1"/>
            <a:endParaRPr lang="en-GB" sz="2400" dirty="0" smtClean="0"/>
          </a:p>
          <a:p>
            <a:r>
              <a:rPr lang="en-GB" sz="2800" dirty="0" smtClean="0"/>
              <a:t>Q learning</a:t>
            </a:r>
          </a:p>
          <a:p>
            <a:endParaRPr lang="en-GB" sz="2800" dirty="0" smtClean="0"/>
          </a:p>
          <a:p>
            <a:pPr lvl="1"/>
            <a:r>
              <a:rPr lang="en-GB" sz="2400" dirty="0" smtClean="0"/>
              <a:t>Learning rate</a:t>
            </a:r>
          </a:p>
          <a:p>
            <a:pPr lvl="1"/>
            <a:r>
              <a:rPr lang="en-GB" sz="2400" dirty="0" smtClean="0"/>
              <a:t>Discount rate</a:t>
            </a:r>
          </a:p>
          <a:p>
            <a:pPr lvl="1"/>
            <a:r>
              <a:rPr lang="en-GB" sz="2400" dirty="0" smtClean="0"/>
              <a:t>Rewards</a:t>
            </a:r>
          </a:p>
          <a:p>
            <a:pPr lvl="1"/>
            <a:r>
              <a:rPr lang="en-GB" sz="2400" dirty="0">
                <a:sym typeface="Symbol"/>
              </a:rPr>
              <a:t></a:t>
            </a:r>
            <a:endParaRPr lang="en-GB" sz="2400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10242" name="Picture 2" descr="Tic-Tac-To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6"/>
          <a:stretch/>
        </p:blipFill>
        <p:spPr bwMode="auto">
          <a:xfrm>
            <a:off x="4667497" y="1770062"/>
            <a:ext cx="4007843" cy="482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4088" y="6597352"/>
            <a:ext cx="28568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https://imgs.xkcd.com/comics/tic_tac_toe.png</a:t>
            </a:r>
          </a:p>
        </p:txBody>
      </p:sp>
    </p:spTree>
    <p:extLst>
      <p:ext uri="{BB962C8B-B14F-4D97-AF65-F5344CB8AC3E}">
        <p14:creationId xmlns:p14="http://schemas.microsoft.com/office/powerpoint/2010/main" val="36525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668"/>
            <a:ext cx="8229600" cy="568549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000" dirty="0" smtClean="0"/>
              <a:t>Thank you all for listening</a:t>
            </a:r>
          </a:p>
          <a:p>
            <a:pPr marL="0" indent="0" algn="ctr">
              <a:buNone/>
            </a:pPr>
            <a:endParaRPr lang="en-GB" sz="4000" dirty="0"/>
          </a:p>
          <a:p>
            <a:pPr marL="0" indent="0" algn="ctr">
              <a:buNone/>
            </a:pPr>
            <a:r>
              <a:rPr lang="en-GB" sz="4000" dirty="0" smtClean="0"/>
              <a:t>Any questions?</a:t>
            </a:r>
          </a:p>
          <a:p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1977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the job of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867"/>
            <a:ext cx="8229600" cy="6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It’s a way to approximate a function (f(x)) that maps some input(s) to some output(s).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76" y="2277559"/>
            <a:ext cx="2160240" cy="191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75756" y="5049180"/>
            <a:ext cx="439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GB" sz="2800" dirty="0">
                <a:solidFill>
                  <a:prstClr val="black"/>
                </a:solidFill>
              </a:rPr>
              <a:t>Data evaluation </a:t>
            </a:r>
            <a:endParaRPr lang="en-GB" sz="2800" dirty="0" smtClean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</a:pPr>
            <a:r>
              <a:rPr lang="en-GB" sz="2000" dirty="0" smtClean="0">
                <a:solidFill>
                  <a:srgbClr val="FF0000"/>
                </a:solidFill>
              </a:rPr>
              <a:t>What </a:t>
            </a:r>
            <a:r>
              <a:rPr lang="en-GB" sz="2000" dirty="0">
                <a:solidFill>
                  <a:srgbClr val="FF0000"/>
                </a:solidFill>
              </a:rPr>
              <a:t>is the </a:t>
            </a:r>
            <a:r>
              <a:rPr lang="en-GB" sz="2000" dirty="0" smtClean="0">
                <a:solidFill>
                  <a:srgbClr val="FF0000"/>
                </a:solidFill>
              </a:rPr>
              <a:t>chance </a:t>
            </a:r>
            <a:r>
              <a:rPr lang="en-GB" sz="2000" dirty="0">
                <a:solidFill>
                  <a:srgbClr val="FF0000"/>
                </a:solidFill>
              </a:rPr>
              <a:t>that </a:t>
            </a:r>
            <a:r>
              <a:rPr lang="en-GB" sz="2000" dirty="0" smtClean="0">
                <a:solidFill>
                  <a:srgbClr val="FF0000"/>
                </a:solidFill>
              </a:rPr>
              <a:t>this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 smtClean="0">
                <a:solidFill>
                  <a:srgbClr val="FF0000"/>
                </a:solidFill>
              </a:rPr>
              <a:t>is a </a:t>
            </a:r>
            <a:r>
              <a:rPr lang="en-GB" sz="2000" dirty="0">
                <a:solidFill>
                  <a:srgbClr val="FF0000"/>
                </a:solidFill>
              </a:rPr>
              <a:t>winning move?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52120" y="4185084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Output = </a:t>
            </a:r>
            <a:r>
              <a:rPr lang="en-GB" dirty="0" smtClean="0"/>
              <a:t>0.999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1763688" y="4192487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Output = </a:t>
            </a:r>
            <a:r>
              <a:rPr lang="en-GB" dirty="0" smtClean="0"/>
              <a:t>0.672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60" y="2299003"/>
            <a:ext cx="2134580" cy="189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68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21421" y="2110255"/>
            <a:ext cx="3816112" cy="2014695"/>
            <a:chOff x="91561" y="2195572"/>
            <a:chExt cx="3816112" cy="2014695"/>
          </a:xfrm>
        </p:grpSpPr>
        <p:grpSp>
          <p:nvGrpSpPr>
            <p:cNvPr id="29" name="Group 28"/>
            <p:cNvGrpSpPr/>
            <p:nvPr/>
          </p:nvGrpSpPr>
          <p:grpSpPr>
            <a:xfrm>
              <a:off x="997391" y="2399606"/>
              <a:ext cx="2813982" cy="1620180"/>
              <a:chOff x="1361990" y="2384884"/>
              <a:chExt cx="1984388" cy="107799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045952" y="2384884"/>
                <a:ext cx="728643" cy="72864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Elbow Connector 15"/>
              <p:cNvCxnSpPr/>
              <p:nvPr/>
            </p:nvCxnSpPr>
            <p:spPr>
              <a:xfrm rot="5400000" flipH="1" flipV="1">
                <a:off x="2046655" y="3189635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5" idx="0"/>
                <a:endCxn id="15" idx="4"/>
              </p:cNvCxnSpPr>
              <p:nvPr/>
            </p:nvCxnSpPr>
            <p:spPr>
              <a:xfrm>
                <a:off x="2410274" y="2384884"/>
                <a:ext cx="0" cy="728643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ight Arrow 12"/>
              <p:cNvSpPr/>
              <p:nvPr/>
            </p:nvSpPr>
            <p:spPr>
              <a:xfrm>
                <a:off x="2878326" y="2712339"/>
                <a:ext cx="468052" cy="82586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ight Arrow 13"/>
              <p:cNvSpPr/>
              <p:nvPr/>
            </p:nvSpPr>
            <p:spPr>
              <a:xfrm rot="1291311">
                <a:off x="1361990" y="2447632"/>
                <a:ext cx="535778" cy="8980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ight Arrow 18"/>
              <p:cNvSpPr/>
              <p:nvPr/>
            </p:nvSpPr>
            <p:spPr>
              <a:xfrm>
                <a:off x="1364196" y="2671005"/>
                <a:ext cx="511142" cy="176714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ight Arrow 22"/>
              <p:cNvSpPr/>
              <p:nvPr/>
            </p:nvSpPr>
            <p:spPr>
              <a:xfrm rot="20308689" flipV="1">
                <a:off x="1381357" y="3002119"/>
                <a:ext cx="535778" cy="4500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560880" y="3902490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Bias</a:t>
              </a:r>
              <a:endParaRPr lang="en-GB" sz="1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7504" y="2195572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Input 1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61" y="2725896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Input 2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61" y="3347700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Input 3</a:t>
              </a:r>
              <a:endParaRPr lang="en-GB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1348" y="2460303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Output</a:t>
              </a:r>
              <a:endParaRPr lang="en-GB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architecture of a neural network</a:t>
            </a:r>
            <a:endParaRPr lang="en-GB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732467"/>
              </p:ext>
            </p:extLst>
          </p:nvPr>
        </p:nvGraphicFramePr>
        <p:xfrm>
          <a:off x="5376331" y="2221293"/>
          <a:ext cx="2952328" cy="1692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ChangeAspect="1"/>
              </p:cNvSpPr>
              <p:nvPr/>
            </p:nvSpPr>
            <p:spPr>
              <a:xfrm>
                <a:off x="6006411" y="4033673"/>
                <a:ext cx="1556131" cy="53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𝑓</m:t>
                      </m:r>
                      <m:r>
                        <a:rPr lang="en-GB" sz="1400" b="0" i="1" smtClean="0">
                          <a:latin typeface="Cambria Math"/>
                        </a:rPr>
                        <m:t>(</m:t>
                      </m:r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1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r>
                            <a:rPr lang="en-GB" sz="14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11" y="4033673"/>
                <a:ext cx="1556131" cy="535275"/>
              </a:xfrm>
              <a:prstGeom prst="rect">
                <a:avLst/>
              </a:prstGeom>
              <a:blipFill rotWithShape="1">
                <a:blip r:embed="rId3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>
                <a:spLocks noChangeAspect="1"/>
              </p:cNvSpPr>
              <p:nvPr/>
            </p:nvSpPr>
            <p:spPr>
              <a:xfrm>
                <a:off x="6156176" y="4568948"/>
                <a:ext cx="149829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∗(1−</m:t>
                      </m:r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568948"/>
                <a:ext cx="1498295" cy="501356"/>
              </a:xfrm>
              <a:prstGeom prst="rect">
                <a:avLst/>
              </a:prstGeom>
              <a:blipFill rotWithShape="1"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/>
          <p:cNvCxnSpPr/>
          <p:nvPr/>
        </p:nvCxnSpPr>
        <p:spPr>
          <a:xfrm flipV="1">
            <a:off x="2735796" y="2744924"/>
            <a:ext cx="439691" cy="30752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10662" y="4325975"/>
                <a:ext cx="1941685" cy="764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1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1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𝐼𝑛𝑝𝑢𝑡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𝑊𝑒𝑖𝑔h𝑡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662" y="4325975"/>
                <a:ext cx="1941685" cy="7647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303748" y="2600908"/>
                <a:ext cx="355514" cy="614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48" y="2600908"/>
                <a:ext cx="355514" cy="614079"/>
              </a:xfrm>
              <a:prstGeom prst="rect">
                <a:avLst/>
              </a:prstGeom>
              <a:blipFill rotWithShape="1">
                <a:blip r:embed="rId6"/>
                <a:stretch>
                  <a:fillRect l="-165517" t="-117000" r="-163793" b="-169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5628359" y="1779953"/>
            <a:ext cx="231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Sigmoid Step Function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429503" y="1563021"/>
            <a:ext cx="215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Neuron (Perceptron)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018369" y="5949279"/>
            <a:ext cx="158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Overall we get: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85671" y="5778816"/>
                <a:ext cx="3782446" cy="710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𝑂𝑢𝑡𝑝𝑢𝑡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𝐼𝑛𝑝𝑢𝑡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𝑊𝑒𝑖𝑔h𝑡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  <m:r>
                            <a:rPr lang="en-GB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671" y="5778816"/>
                <a:ext cx="3782446" cy="7102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98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architecture of a neural network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6" y="1638889"/>
            <a:ext cx="4351718" cy="377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1780" y="6175393"/>
            <a:ext cx="3927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Reproduced from </a:t>
            </a:r>
          </a:p>
          <a:p>
            <a:r>
              <a:rPr lang="en-GB" sz="800" dirty="0" smtClean="0"/>
              <a:t>http://tex.stackexchange.com/questions/132444/diagram-of-an-artificial-neural-network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7168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 propagation 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54" y="1556792"/>
            <a:ext cx="6750314" cy="3428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DO {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For each Input in </a:t>
            </a: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InputData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Calculate Network Output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Calculate Neuron Error (Target – Output)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Calculate Network Error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Update Weights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Epoch++;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  <a:p>
            <a:pPr marL="0" indent="0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WHILE (Epoch &lt; Max no. of iterations &amp;&amp; Network error &gt; target error)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523" y="5193196"/>
            <a:ext cx="8142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are using supervised leaning – we have known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stochastic training – weights are updated after each set of input data is evaluated.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network has only one output neuron.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2735796" y="2204864"/>
            <a:ext cx="180020" cy="18002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 194"/>
          <p:cNvSpPr/>
          <p:nvPr/>
        </p:nvSpPr>
        <p:spPr>
          <a:xfrm>
            <a:off x="6374866" y="5217408"/>
            <a:ext cx="2445606" cy="1392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Feed-Forward</a:t>
            </a:r>
            <a:endParaRPr lang="en-GB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1300826" y="1484784"/>
            <a:ext cx="6511534" cy="4066920"/>
            <a:chOff x="976790" y="1558571"/>
            <a:chExt cx="7087598" cy="4426713"/>
          </a:xfrm>
        </p:grpSpPr>
        <p:sp>
          <p:nvSpPr>
            <p:cNvPr id="42" name="Oval 41"/>
            <p:cNvSpPr/>
            <p:nvPr/>
          </p:nvSpPr>
          <p:spPr>
            <a:xfrm>
              <a:off x="1187624" y="2880377"/>
              <a:ext cx="728643" cy="728643"/>
            </a:xfrm>
            <a:prstGeom prst="ellipse">
              <a:avLst/>
            </a:prstGeom>
            <a:solidFill>
              <a:srgbClr val="FFB3F1"/>
            </a:solidFill>
            <a:ln>
              <a:solidFill>
                <a:srgbClr val="CF0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6790" y="1558571"/>
              <a:ext cx="1238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Input Layer</a:t>
              </a:r>
              <a:endParaRPr lang="en-GB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40062" y="1558571"/>
              <a:ext cx="1739296" cy="3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Hidden Layer</a:t>
              </a:r>
              <a:endParaRPr lang="en-GB" sz="16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258924" y="1558571"/>
              <a:ext cx="1448056" cy="36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Output Layer</a:t>
              </a:r>
              <a:endParaRPr lang="en-GB" sz="16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 rot="20233062">
              <a:off x="1905832" y="2465566"/>
              <a:ext cx="1872829" cy="336876"/>
              <a:chOff x="2303748" y="2012067"/>
              <a:chExt cx="1268237" cy="336876"/>
            </a:xfrm>
            <a:solidFill>
              <a:srgbClr val="CF07B2"/>
            </a:solidFill>
          </p:grpSpPr>
          <p:sp>
            <p:nvSpPr>
              <p:cNvPr id="47" name="Right Arrow 4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733374" y="2012067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 smtClean="0">
                    <a:solidFill>
                      <a:srgbClr val="CF07B2"/>
                    </a:solidFill>
                  </a:rPr>
                  <a:t>1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0.5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889250" y="2087333"/>
              <a:ext cx="1058088" cy="1278309"/>
              <a:chOff x="6321212" y="5257542"/>
              <a:chExt cx="1058088" cy="1278309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Elbow Connector 94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4" idx="0"/>
                <a:endCxn id="94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 smtClean="0"/>
                  <a:t>1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2443598">
              <a:off x="1825915" y="3837742"/>
              <a:ext cx="2364408" cy="337024"/>
              <a:chOff x="2303748" y="2011919"/>
              <a:chExt cx="1268237" cy="337024"/>
            </a:xfrm>
            <a:solidFill>
              <a:srgbClr val="CF07B2"/>
            </a:solidFill>
          </p:grpSpPr>
          <p:sp>
            <p:nvSpPr>
              <p:cNvPr id="117" name="Right Arrow 116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2723294" y="2011919"/>
                <a:ext cx="3518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3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-2.3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 rot="1700643">
              <a:off x="4730224" y="2546285"/>
              <a:ext cx="1852725" cy="352265"/>
              <a:chOff x="2303748" y="1996678"/>
              <a:chExt cx="1268237" cy="352265"/>
            </a:xfrm>
          </p:grpSpPr>
          <p:sp>
            <p:nvSpPr>
              <p:cNvPr id="120" name="Right Arrow 119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706993" y="1996678"/>
                <a:ext cx="4654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FF0000"/>
                    </a:solidFill>
                  </a:rPr>
                  <a:t>7</a:t>
                </a:r>
                <a:r>
                  <a:rPr lang="en-GB" sz="1400" b="1" dirty="0" smtClean="0">
                    <a:solidFill>
                      <a:srgbClr val="FF0000"/>
                    </a:solidFill>
                  </a:rPr>
                  <a:t> 1.3</a:t>
                </a:r>
                <a:endParaRPr lang="en-GB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4743638" y="3429000"/>
              <a:ext cx="1601224" cy="352265"/>
              <a:chOff x="2303748" y="1996678"/>
              <a:chExt cx="1268237" cy="352265"/>
            </a:xfrm>
          </p:grpSpPr>
          <p:sp>
            <p:nvSpPr>
              <p:cNvPr id="123" name="Right Arrow 122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648856" y="1996678"/>
                <a:ext cx="5817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70C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70C0"/>
                    </a:solidFill>
                  </a:rPr>
                  <a:t>8</a:t>
                </a:r>
                <a:r>
                  <a:rPr lang="en-GB" sz="1400" b="1" dirty="0" smtClean="0">
                    <a:solidFill>
                      <a:srgbClr val="0070C0"/>
                    </a:solidFill>
                  </a:rPr>
                  <a:t> -0.1</a:t>
                </a:r>
                <a:endParaRPr lang="en-GB" sz="14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9989823">
              <a:off x="4565279" y="4241796"/>
              <a:ext cx="1881167" cy="352264"/>
              <a:chOff x="2303748" y="1996679"/>
              <a:chExt cx="1268237" cy="352264"/>
            </a:xfrm>
          </p:grpSpPr>
          <p:sp>
            <p:nvSpPr>
              <p:cNvPr id="126" name="Right Arrow 125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692142" y="1996679"/>
                <a:ext cx="4951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rgbClr val="00B050"/>
                    </a:solidFill>
                  </a:rPr>
                  <a:t>W</a:t>
                </a:r>
                <a:r>
                  <a:rPr lang="en-GB" sz="1400" b="1" baseline="-25000" dirty="0">
                    <a:solidFill>
                      <a:srgbClr val="00B050"/>
                    </a:solidFill>
                  </a:rPr>
                  <a:t>9</a:t>
                </a:r>
                <a:r>
                  <a:rPr lang="en-GB" sz="1400" b="1" dirty="0" smtClean="0">
                    <a:solidFill>
                      <a:srgbClr val="00B050"/>
                    </a:solidFill>
                  </a:rPr>
                  <a:t> -1.1</a:t>
                </a:r>
                <a:endParaRPr lang="en-GB" sz="14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876927" y="3408054"/>
              <a:ext cx="1058088" cy="1278309"/>
              <a:chOff x="6321212" y="5257542"/>
              <a:chExt cx="1058088" cy="127830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0" name="Elbow Connector 129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29" idx="0"/>
                <a:endCxn id="129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2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 rot="624888">
              <a:off x="2031997" y="3078172"/>
              <a:ext cx="1872829" cy="343130"/>
              <a:chOff x="2303748" y="2005813"/>
              <a:chExt cx="1268237" cy="343130"/>
            </a:xfrm>
            <a:solidFill>
              <a:srgbClr val="CF07B2"/>
            </a:solidFill>
          </p:grpSpPr>
          <p:sp>
            <p:nvSpPr>
              <p:cNvPr id="134" name="Right Arrow 133"/>
              <p:cNvSpPr/>
              <p:nvPr/>
            </p:nvSpPr>
            <p:spPr>
              <a:xfrm>
                <a:off x="2303748" y="2244828"/>
                <a:ext cx="1268237" cy="104115"/>
              </a:xfrm>
              <a:prstGeom prst="rightArrow">
                <a:avLst/>
              </a:prstGeom>
              <a:grpFill/>
              <a:ln>
                <a:solidFill>
                  <a:srgbClr val="CF0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2592150" y="2005813"/>
                <a:ext cx="412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rgbClr val="CF07B2"/>
                    </a:solidFill>
                  </a:rPr>
                  <a:t>W</a:t>
                </a:r>
                <a:r>
                  <a:rPr lang="en-GB" sz="1200" b="1" baseline="-25000" dirty="0">
                    <a:solidFill>
                      <a:srgbClr val="CF07B2"/>
                    </a:solidFill>
                  </a:rPr>
                  <a:t>2</a:t>
                </a:r>
                <a:r>
                  <a:rPr lang="en-GB" sz="1200" b="1" dirty="0" smtClean="0">
                    <a:solidFill>
                      <a:srgbClr val="CF07B2"/>
                    </a:solidFill>
                  </a:rPr>
                  <a:t> 1.3</a:t>
                </a:r>
                <a:endParaRPr lang="en-GB" sz="1200" b="1" dirty="0">
                  <a:solidFill>
                    <a:srgbClr val="CF07B2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3873952" y="4706975"/>
              <a:ext cx="1058088" cy="1278309"/>
              <a:chOff x="6321212" y="5257542"/>
              <a:chExt cx="1058088" cy="1278309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8" name="Elbow Connector 137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37" idx="0"/>
                <a:endCxn id="137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3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 flipV="1">
              <a:off x="1691718" y="3500764"/>
              <a:ext cx="2364408" cy="1457317"/>
              <a:chOff x="204872" y="4548796"/>
              <a:chExt cx="2364408" cy="1457317"/>
            </a:xfrm>
          </p:grpSpPr>
          <p:sp>
            <p:nvSpPr>
              <p:cNvPr id="152" name="Right Arrow 151"/>
              <p:cNvSpPr/>
              <p:nvPr/>
            </p:nvSpPr>
            <p:spPr>
              <a:xfrm rot="20233062">
                <a:off x="405836" y="4548796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Right Arrow 154"/>
              <p:cNvSpPr/>
              <p:nvPr/>
            </p:nvSpPr>
            <p:spPr>
              <a:xfrm rot="2443598">
                <a:off x="204872" y="5901998"/>
                <a:ext cx="2364408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ight Arrow 157"/>
              <p:cNvSpPr/>
              <p:nvPr/>
            </p:nvSpPr>
            <p:spPr>
              <a:xfrm rot="624888">
                <a:off x="465331" y="5174767"/>
                <a:ext cx="1872829" cy="104115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1" name="Oval 160"/>
            <p:cNvSpPr/>
            <p:nvPr/>
          </p:nvSpPr>
          <p:spPr>
            <a:xfrm>
              <a:off x="1177469" y="4094506"/>
              <a:ext cx="728643" cy="7286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 rot="1365646">
              <a:off x="2276500" y="4832255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6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0.6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 rot="19147291">
              <a:off x="1798740" y="3850444"/>
              <a:ext cx="655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4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-1.7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 rot="20931521">
              <a:off x="2236266" y="4049020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7030A0"/>
                  </a:solidFill>
                </a:rPr>
                <a:t>W</a:t>
              </a:r>
              <a:r>
                <a:rPr lang="en-GB" sz="1200" b="1" baseline="-25000" dirty="0">
                  <a:solidFill>
                    <a:srgbClr val="7030A0"/>
                  </a:solidFill>
                </a:rPr>
                <a:t>5</a:t>
              </a:r>
              <a:r>
                <a:rPr lang="en-GB" sz="1200" b="1" dirty="0" smtClean="0">
                  <a:solidFill>
                    <a:srgbClr val="7030A0"/>
                  </a:solidFill>
                </a:rPr>
                <a:t> 0.2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6480212" y="3338823"/>
              <a:ext cx="1058088" cy="1278309"/>
              <a:chOff x="6321212" y="5257542"/>
              <a:chExt cx="1058088" cy="1278309"/>
            </a:xfrm>
          </p:grpSpPr>
          <p:sp>
            <p:nvSpPr>
              <p:cNvPr id="166" name="Oval 165"/>
              <p:cNvSpPr/>
              <p:nvPr/>
            </p:nvSpPr>
            <p:spPr>
              <a:xfrm>
                <a:off x="6321212" y="5257542"/>
                <a:ext cx="728643" cy="72864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7" name="Elbow Connector 166"/>
              <p:cNvCxnSpPr/>
              <p:nvPr/>
            </p:nvCxnSpPr>
            <p:spPr>
              <a:xfrm rot="16200000" flipV="1">
                <a:off x="6522328" y="6080901"/>
                <a:ext cx="364322" cy="182161"/>
              </a:xfrm>
              <a:prstGeom prst="bentConnector3">
                <a:avLst>
                  <a:gd name="adj1" fmla="val -8219"/>
                </a:avLst>
              </a:prstGeom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66" idx="0"/>
                <a:endCxn id="166" idx="4"/>
              </p:cNvCxnSpPr>
              <p:nvPr/>
            </p:nvCxnSpPr>
            <p:spPr>
              <a:xfrm>
                <a:off x="6685534" y="5257542"/>
                <a:ext cx="0" cy="728643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/>
              <p:cNvSpPr txBox="1"/>
              <p:nvPr/>
            </p:nvSpPr>
            <p:spPr>
              <a:xfrm flipH="1">
                <a:off x="6761823" y="6228074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B</a:t>
                </a:r>
                <a:r>
                  <a:rPr lang="en-GB" sz="1400" b="1" baseline="-25000" dirty="0"/>
                  <a:t>4</a:t>
                </a:r>
                <a:r>
                  <a:rPr lang="en-GB" sz="1400" b="1" dirty="0" smtClean="0"/>
                  <a:t> 0.1</a:t>
                </a:r>
                <a:endParaRPr lang="en-GB" sz="1400" b="1" dirty="0"/>
              </a:p>
            </p:txBody>
          </p:sp>
        </p:grpSp>
        <p:sp>
          <p:nvSpPr>
            <p:cNvPr id="170" name="Right Arrow 169"/>
            <p:cNvSpPr/>
            <p:nvPr/>
          </p:nvSpPr>
          <p:spPr>
            <a:xfrm>
              <a:off x="7349572" y="3632712"/>
              <a:ext cx="714816" cy="1722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831953" y="2329135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-1.1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195712" y="2329135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0.3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431540" y="5625244"/>
            <a:ext cx="725276" cy="669421"/>
            <a:chOff x="3918732" y="5877272"/>
            <a:chExt cx="725276" cy="669421"/>
          </a:xfrm>
        </p:grpSpPr>
        <p:sp>
          <p:nvSpPr>
            <p:cNvPr id="181" name="Oval 180"/>
            <p:cNvSpPr/>
            <p:nvPr/>
          </p:nvSpPr>
          <p:spPr>
            <a:xfrm>
              <a:off x="3974587" y="5877272"/>
              <a:ext cx="669421" cy="6694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2" name="Straight Connector 181"/>
            <p:cNvCxnSpPr>
              <a:stCxn id="181" idx="0"/>
              <a:endCxn id="181" idx="4"/>
            </p:cNvCxnSpPr>
            <p:nvPr/>
          </p:nvCxnSpPr>
          <p:spPr>
            <a:xfrm>
              <a:off x="4309298" y="5877272"/>
              <a:ext cx="0" cy="66942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/>
            <p:cNvSpPr txBox="1"/>
            <p:nvPr/>
          </p:nvSpPr>
          <p:spPr>
            <a:xfrm>
              <a:off x="3918732" y="6098566"/>
              <a:ext cx="428854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-1.1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256140" y="6098566"/>
              <a:ext cx="378782" cy="28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0.3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1256466" y="5949280"/>
                <a:ext cx="2325252" cy="589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𝑅𝐻𝑆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GB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1.1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=0.3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66" y="5949280"/>
                <a:ext cx="2325252" cy="589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1259632" y="5625244"/>
                <a:ext cx="36219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𝐿𝐻𝑆</m:t>
                      </m:r>
                      <m:r>
                        <a:rPr lang="en-GB" sz="1600" b="0" i="1" smtClean="0">
                          <a:latin typeface="Cambria Math"/>
                        </a:rPr>
                        <m:t>=1∗0.5+1∗−1.7+0.1=−1.1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625244"/>
                <a:ext cx="3621954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TextBox 191"/>
          <p:cNvSpPr txBox="1"/>
          <p:nvPr/>
        </p:nvSpPr>
        <p:spPr>
          <a:xfrm>
            <a:off x="6356942" y="5268942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Remember: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/>
              <p:cNvSpPr/>
              <p:nvPr/>
            </p:nvSpPr>
            <p:spPr>
              <a:xfrm>
                <a:off x="6408204" y="5633194"/>
                <a:ext cx="1981825" cy="596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𝐿𝐻𝑆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𝐼𝑛𝑝𝑢𝑡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𝑊𝑒𝑖𝑔h𝑡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3" name="Rectangle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04" y="5633194"/>
                <a:ext cx="1981825" cy="596638"/>
              </a:xfrm>
              <a:prstGeom prst="rect">
                <a:avLst/>
              </a:prstGeom>
              <a:blipFill rotWithShape="1">
                <a:blip r:embed="rId4"/>
                <a:stretch>
                  <a:fillRect t="-95918" b="-147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6374866" y="6120160"/>
                <a:ext cx="2373598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𝑅𝐻𝑆</m:t>
                      </m:r>
                      <m:r>
                        <a:rPr lang="en-GB" sz="12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GB" sz="1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sz="12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12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𝐼𝑛𝑝𝑢𝑡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𝑊𝑒𝑖𝑔h𝑡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  <m:r>
                            <a:rPr lang="en-GB" sz="12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66" y="6120160"/>
                <a:ext cx="2373598" cy="490134"/>
              </a:xfrm>
              <a:prstGeom prst="rect">
                <a:avLst/>
              </a:prstGeom>
              <a:blipFill rotWithShape="1">
                <a:blip r:embed="rId5"/>
                <a:stretch>
                  <a:fillRect b="-5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9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3505</Words>
  <Application>Microsoft Office PowerPoint</Application>
  <PresentationFormat>On-screen Show (4:3)</PresentationFormat>
  <Paragraphs>787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White</vt:lpstr>
      <vt:lpstr>PowerPoint Presentation</vt:lpstr>
      <vt:lpstr>Developing an AI that can learn to play the classic game of Tic-Tac-Toe</vt:lpstr>
      <vt:lpstr>Introduction</vt:lpstr>
      <vt:lpstr>What is the job of a neural network?</vt:lpstr>
      <vt:lpstr>What is the job of a neural network?</vt:lpstr>
      <vt:lpstr>The architecture of a neural network</vt:lpstr>
      <vt:lpstr>The architecture of a neural network</vt:lpstr>
      <vt:lpstr>Back propagation algorithm</vt:lpstr>
      <vt:lpstr>Step 1: Feed-Forward</vt:lpstr>
      <vt:lpstr>Step 1: Feed-Forward</vt:lpstr>
      <vt:lpstr>Step 1: Feed-Forward</vt:lpstr>
      <vt:lpstr>Step 1: Feed-Forward</vt:lpstr>
      <vt:lpstr>Back propagation algorithm</vt:lpstr>
      <vt:lpstr>Step 2: Calculate output error</vt:lpstr>
      <vt:lpstr>Back propagation algorithm</vt:lpstr>
      <vt:lpstr>Step 3: Calculate Network Error</vt:lpstr>
      <vt:lpstr>Back propagation algorithm</vt:lpstr>
      <vt:lpstr>Gradient Descent</vt:lpstr>
      <vt:lpstr>Step 4: Weight updates – Output layer</vt:lpstr>
      <vt:lpstr>Step 4: Weight updates – Output layer</vt:lpstr>
      <vt:lpstr>Step 4: Weight updates – Output layer</vt:lpstr>
      <vt:lpstr>Step 4: Weight updates – Output layer</vt:lpstr>
      <vt:lpstr>Step 4: Weight updates – Output layer</vt:lpstr>
      <vt:lpstr>Step 4: Weight updates – Output layer</vt:lpstr>
      <vt:lpstr>Step 4: Weight updates – Hidden layer</vt:lpstr>
      <vt:lpstr>Step 4: Weight updates – Hidden layer</vt:lpstr>
      <vt:lpstr>Step 4: Weight updates – Hidden layer</vt:lpstr>
      <vt:lpstr>Step 4: Weight updates – Hidden layer</vt:lpstr>
      <vt:lpstr>Back propagation algorithm</vt:lpstr>
      <vt:lpstr>An alternate training scheme</vt:lpstr>
      <vt:lpstr>A simple improvement</vt:lpstr>
      <vt:lpstr>Training issues</vt:lpstr>
      <vt:lpstr>Summary</vt:lpstr>
      <vt:lpstr>Q-Learning</vt:lpstr>
      <vt:lpstr>The N-bandit problem</vt:lpstr>
      <vt:lpstr>The N-bandit problem</vt:lpstr>
      <vt:lpstr>The N-bandit problem</vt:lpstr>
      <vt:lpstr>The N-bandit problem</vt:lpstr>
      <vt:lpstr>The N-Bandit problem - Results</vt:lpstr>
      <vt:lpstr>So where do neural networks fit in?</vt:lpstr>
      <vt:lpstr>Q learning Tic-Tac-Toe</vt:lpstr>
      <vt:lpstr>Q learning Tic-Tac-Toe</vt:lpstr>
      <vt:lpstr>Q learning Tic-Tac-Toe</vt:lpstr>
      <vt:lpstr>Q learning Tic-Tac-Toe</vt:lpstr>
      <vt:lpstr>Q learning Tic-Tac-Toe</vt:lpstr>
      <vt:lpstr>Hyper parameters - An exercise to those interested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</dc:creator>
  <cp:lastModifiedBy>Alan</cp:lastModifiedBy>
  <cp:revision>99</cp:revision>
  <dcterms:created xsi:type="dcterms:W3CDTF">2017-03-10T12:06:42Z</dcterms:created>
  <dcterms:modified xsi:type="dcterms:W3CDTF">2017-03-28T15:17:29Z</dcterms:modified>
</cp:coreProperties>
</file>